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0" r:id="rId1"/>
    <p:sldMasterId id="2147485271" r:id="rId2"/>
    <p:sldMasterId id="2147485319" r:id="rId3"/>
  </p:sldMasterIdLst>
  <p:notesMasterIdLst>
    <p:notesMasterId r:id="rId46"/>
  </p:notesMasterIdLst>
  <p:sldIdLst>
    <p:sldId id="640" r:id="rId4"/>
    <p:sldId id="511" r:id="rId5"/>
    <p:sldId id="532" r:id="rId6"/>
    <p:sldId id="533" r:id="rId7"/>
    <p:sldId id="535" r:id="rId8"/>
    <p:sldId id="536" r:id="rId9"/>
    <p:sldId id="537" r:id="rId10"/>
    <p:sldId id="514" r:id="rId11"/>
    <p:sldId id="515" r:id="rId12"/>
    <p:sldId id="516" r:id="rId13"/>
    <p:sldId id="525" r:id="rId14"/>
    <p:sldId id="633" r:id="rId15"/>
    <p:sldId id="541" r:id="rId16"/>
    <p:sldId id="543" r:id="rId17"/>
    <p:sldId id="544" r:id="rId18"/>
    <p:sldId id="548" r:id="rId19"/>
    <p:sldId id="552" r:id="rId20"/>
    <p:sldId id="555" r:id="rId21"/>
    <p:sldId id="557" r:id="rId22"/>
    <p:sldId id="558" r:id="rId23"/>
    <p:sldId id="559" r:id="rId24"/>
    <p:sldId id="564" r:id="rId25"/>
    <p:sldId id="566" r:id="rId26"/>
    <p:sldId id="568" r:id="rId27"/>
    <p:sldId id="585" r:id="rId28"/>
    <p:sldId id="586" r:id="rId29"/>
    <p:sldId id="587" r:id="rId30"/>
    <p:sldId id="594" r:id="rId31"/>
    <p:sldId id="595" r:id="rId32"/>
    <p:sldId id="599" r:id="rId33"/>
    <p:sldId id="601" r:id="rId34"/>
    <p:sldId id="602" r:id="rId35"/>
    <p:sldId id="604" r:id="rId36"/>
    <p:sldId id="605" r:id="rId37"/>
    <p:sldId id="630" r:id="rId38"/>
    <p:sldId id="631" r:id="rId39"/>
    <p:sldId id="632" r:id="rId40"/>
    <p:sldId id="615" r:id="rId41"/>
    <p:sldId id="619" r:id="rId42"/>
    <p:sldId id="620" r:id="rId43"/>
    <p:sldId id="621" r:id="rId44"/>
    <p:sldId id="641" r:id="rId45"/>
  </p:sldIdLst>
  <p:sldSz cx="12192000" cy="6858000"/>
  <p:notesSz cx="6858000" cy="9144000"/>
  <p:defaultTextStyle>
    <a:defPPr>
      <a:defRPr lang="en-US"/>
    </a:defPPr>
    <a:lvl1pPr algn="l" rtl="0" eaLnBrk="0" fontAlgn="base" hangingPunct="0">
      <a:spcBef>
        <a:spcPct val="0"/>
      </a:spcBef>
      <a:spcAft>
        <a:spcPct val="0"/>
      </a:spcAft>
      <a:defRPr sz="2000" kern="1200">
        <a:solidFill>
          <a:schemeClr val="bg1"/>
        </a:solidFill>
        <a:latin typeface="Arial Black" panose="020B0A04020102020204" pitchFamily="34" charset="0"/>
        <a:ea typeface="+mn-ea"/>
        <a:cs typeface="+mn-cs"/>
      </a:defRPr>
    </a:lvl1pPr>
    <a:lvl2pPr marL="457200" algn="l" rtl="0" eaLnBrk="0" fontAlgn="base" hangingPunct="0">
      <a:spcBef>
        <a:spcPct val="0"/>
      </a:spcBef>
      <a:spcAft>
        <a:spcPct val="0"/>
      </a:spcAft>
      <a:defRPr sz="2000" kern="1200">
        <a:solidFill>
          <a:schemeClr val="bg1"/>
        </a:solidFill>
        <a:latin typeface="Arial Black" panose="020B0A04020102020204" pitchFamily="34" charset="0"/>
        <a:ea typeface="+mn-ea"/>
        <a:cs typeface="+mn-cs"/>
      </a:defRPr>
    </a:lvl2pPr>
    <a:lvl3pPr marL="914400" algn="l" rtl="0" eaLnBrk="0" fontAlgn="base" hangingPunct="0">
      <a:spcBef>
        <a:spcPct val="0"/>
      </a:spcBef>
      <a:spcAft>
        <a:spcPct val="0"/>
      </a:spcAft>
      <a:defRPr sz="2000" kern="1200">
        <a:solidFill>
          <a:schemeClr val="bg1"/>
        </a:solidFill>
        <a:latin typeface="Arial Black" panose="020B0A04020102020204" pitchFamily="34" charset="0"/>
        <a:ea typeface="+mn-ea"/>
        <a:cs typeface="+mn-cs"/>
      </a:defRPr>
    </a:lvl3pPr>
    <a:lvl4pPr marL="1371600" algn="l" rtl="0" eaLnBrk="0" fontAlgn="base" hangingPunct="0">
      <a:spcBef>
        <a:spcPct val="0"/>
      </a:spcBef>
      <a:spcAft>
        <a:spcPct val="0"/>
      </a:spcAft>
      <a:defRPr sz="2000" kern="1200">
        <a:solidFill>
          <a:schemeClr val="bg1"/>
        </a:solidFill>
        <a:latin typeface="Arial Black" panose="020B0A04020102020204" pitchFamily="34" charset="0"/>
        <a:ea typeface="+mn-ea"/>
        <a:cs typeface="+mn-cs"/>
      </a:defRPr>
    </a:lvl4pPr>
    <a:lvl5pPr marL="1828800" algn="l" rtl="0" eaLnBrk="0" fontAlgn="base" hangingPunct="0">
      <a:spcBef>
        <a:spcPct val="0"/>
      </a:spcBef>
      <a:spcAft>
        <a:spcPct val="0"/>
      </a:spcAft>
      <a:defRPr sz="2000" kern="1200">
        <a:solidFill>
          <a:schemeClr val="bg1"/>
        </a:solidFill>
        <a:latin typeface="Arial Black" panose="020B0A04020102020204" pitchFamily="34" charset="0"/>
        <a:ea typeface="+mn-ea"/>
        <a:cs typeface="+mn-cs"/>
      </a:defRPr>
    </a:lvl5pPr>
    <a:lvl6pPr marL="2286000" algn="l" defTabSz="914400" rtl="0" eaLnBrk="1" latinLnBrk="0" hangingPunct="1">
      <a:defRPr sz="2000" kern="1200">
        <a:solidFill>
          <a:schemeClr val="bg1"/>
        </a:solidFill>
        <a:latin typeface="Arial Black" panose="020B0A04020102020204" pitchFamily="34" charset="0"/>
        <a:ea typeface="+mn-ea"/>
        <a:cs typeface="+mn-cs"/>
      </a:defRPr>
    </a:lvl6pPr>
    <a:lvl7pPr marL="2743200" algn="l" defTabSz="914400" rtl="0" eaLnBrk="1" latinLnBrk="0" hangingPunct="1">
      <a:defRPr sz="2000" kern="1200">
        <a:solidFill>
          <a:schemeClr val="bg1"/>
        </a:solidFill>
        <a:latin typeface="Arial Black" panose="020B0A04020102020204" pitchFamily="34" charset="0"/>
        <a:ea typeface="+mn-ea"/>
        <a:cs typeface="+mn-cs"/>
      </a:defRPr>
    </a:lvl7pPr>
    <a:lvl8pPr marL="3200400" algn="l" defTabSz="914400" rtl="0" eaLnBrk="1" latinLnBrk="0" hangingPunct="1">
      <a:defRPr sz="2000" kern="1200">
        <a:solidFill>
          <a:schemeClr val="bg1"/>
        </a:solidFill>
        <a:latin typeface="Arial Black" panose="020B0A04020102020204" pitchFamily="34" charset="0"/>
        <a:ea typeface="+mn-ea"/>
        <a:cs typeface="+mn-cs"/>
      </a:defRPr>
    </a:lvl8pPr>
    <a:lvl9pPr marL="3657600" algn="l" defTabSz="914400" rtl="0" eaLnBrk="1" latinLnBrk="0" hangingPunct="1">
      <a:defRPr sz="2000" kern="1200">
        <a:solidFill>
          <a:schemeClr val="bg1"/>
        </a:solidFill>
        <a:latin typeface="Arial Black" panose="020B0A04020102020204" pitchFamily="34" charset="0"/>
        <a:ea typeface="+mn-ea"/>
        <a:cs typeface="+mn-cs"/>
      </a:defRPr>
    </a:lvl9pPr>
  </p:defaultTextStyle>
  <p:extLst>
    <p:ext uri="{521415D9-36F7-43E2-AB2F-B90AF26B5E84}">
      <p14:sectionLst xmlns:p14="http://schemas.microsoft.com/office/powerpoint/2010/main">
        <p14:section name="Default Section" id="{AA5BE7B3-6E59-4C8D-94AD-A64EAAFB76B7}">
          <p14:sldIdLst>
            <p14:sldId id="640"/>
            <p14:sldId id="511"/>
            <p14:sldId id="532"/>
            <p14:sldId id="533"/>
            <p14:sldId id="535"/>
            <p14:sldId id="536"/>
            <p14:sldId id="537"/>
            <p14:sldId id="514"/>
            <p14:sldId id="515"/>
            <p14:sldId id="516"/>
            <p14:sldId id="525"/>
            <p14:sldId id="633"/>
            <p14:sldId id="541"/>
            <p14:sldId id="543"/>
            <p14:sldId id="544"/>
            <p14:sldId id="548"/>
            <p14:sldId id="552"/>
            <p14:sldId id="555"/>
            <p14:sldId id="557"/>
            <p14:sldId id="558"/>
            <p14:sldId id="559"/>
            <p14:sldId id="564"/>
            <p14:sldId id="566"/>
            <p14:sldId id="568"/>
            <p14:sldId id="585"/>
            <p14:sldId id="586"/>
            <p14:sldId id="587"/>
            <p14:sldId id="594"/>
            <p14:sldId id="595"/>
            <p14:sldId id="599"/>
            <p14:sldId id="601"/>
            <p14:sldId id="602"/>
            <p14:sldId id="604"/>
            <p14:sldId id="605"/>
            <p14:sldId id="630"/>
            <p14:sldId id="631"/>
            <p14:sldId id="632"/>
            <p14:sldId id="615"/>
            <p14:sldId id="619"/>
            <p14:sldId id="620"/>
            <p14:sldId id="621"/>
            <p14:sldId id="64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illa, Natalie M" initials="BNM" lastIdx="30" clrIdx="0">
    <p:extLst>
      <p:ext uri="{19B8F6BF-5375-455C-9EA6-DF929625EA0E}">
        <p15:presenceInfo xmlns:p15="http://schemas.microsoft.com/office/powerpoint/2012/main" userId="S-1-5-21-1292428093-879983540-839522115-125346" providerId="AD"/>
      </p:ext>
    </p:extLst>
  </p:cmAuthor>
  <p:cmAuthor id="2" name="Stoltenburg, Riley K" initials="SRK" lastIdx="37" clrIdx="1">
    <p:extLst>
      <p:ext uri="{19B8F6BF-5375-455C-9EA6-DF929625EA0E}">
        <p15:presenceInfo xmlns:p15="http://schemas.microsoft.com/office/powerpoint/2012/main" userId="S-1-5-21-1292428093-879983540-839522115-112818" providerId="AD"/>
      </p:ext>
    </p:extLst>
  </p:cmAuthor>
  <p:cmAuthor id="3" name="Natalie Bonilla" initials="" lastIdx="0" clrIdx="2"/>
  <p:cmAuthor id="4" name="Carver, Alma E" initials="CAE" lastIdx="16" clrIdx="3">
    <p:extLst>
      <p:ext uri="{19B8F6BF-5375-455C-9EA6-DF929625EA0E}">
        <p15:presenceInfo xmlns:p15="http://schemas.microsoft.com/office/powerpoint/2012/main" userId="S-1-5-21-1292428093-879983540-839522115-101983" providerId="AD"/>
      </p:ext>
    </p:extLst>
  </p:cmAuthor>
  <p:cmAuthor id="5" name="Stagg,Julie (DSHS)" initials="S(" lastIdx="3" clrIdx="4">
    <p:extLst>
      <p:ext uri="{19B8F6BF-5375-455C-9EA6-DF929625EA0E}">
        <p15:presenceInfo xmlns:p15="http://schemas.microsoft.com/office/powerpoint/2012/main" userId="Stagg,Julie (DSHS)" providerId="None"/>
      </p:ext>
    </p:extLst>
  </p:cmAuthor>
  <p:cmAuthor id="6" name="Herrington, Emily R" initials="HER" lastIdx="2" clrIdx="5">
    <p:extLst>
      <p:ext uri="{19B8F6BF-5375-455C-9EA6-DF929625EA0E}">
        <p15:presenceInfo xmlns:p15="http://schemas.microsoft.com/office/powerpoint/2012/main" userId="S-1-5-21-1292428093-879983540-839522115-137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FFFFFF"/>
    <a:srgbClr val="00B3E3"/>
    <a:srgbClr val="FFC600"/>
    <a:srgbClr val="6CC04A"/>
    <a:srgbClr val="AB2328"/>
    <a:srgbClr val="00A19B"/>
    <a:srgbClr val="022151"/>
    <a:srgbClr val="CB957D"/>
    <a:srgbClr val="F09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89706" autoAdjust="0"/>
  </p:normalViewPr>
  <p:slideViewPr>
    <p:cSldViewPr>
      <p:cViewPr varScale="1">
        <p:scale>
          <a:sx n="87" d="100"/>
          <a:sy n="87" d="100"/>
        </p:scale>
        <p:origin x="60" y="34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84"/>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Breastfeeding Among TX</a:t>
            </a:r>
            <a:r>
              <a:rPr lang="en-US" baseline="0" dirty="0"/>
              <a:t> Infants Born in 2016 (CDC NIS)</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5411544806593903E-3"/>
          <c:y val="0.14885709111524975"/>
          <c:w val="0.99394512735912088"/>
          <c:h val="0.72249592532591977"/>
        </c:manualLayout>
      </c:layout>
      <c:barChart>
        <c:barDir val="col"/>
        <c:grouping val="clustered"/>
        <c:varyColors val="0"/>
        <c:ser>
          <c:idx val="0"/>
          <c:order val="0"/>
          <c:tx>
            <c:strRef>
              <c:f>Sheet1!$B$1</c:f>
              <c:strCache>
                <c:ptCount val="1"/>
                <c:pt idx="0">
                  <c:v>Ever</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r>
                      <a:rPr lang="en-US"/>
                      <a:t>84%</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99-45C4-9A86-11681F8688C1}"/>
                </c:ext>
              </c:extLst>
            </c:dLbl>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Sheet1!$B$2</c:f>
              <c:numCache>
                <c:formatCode>0%</c:formatCode>
                <c:ptCount val="1"/>
                <c:pt idx="0">
                  <c:v>0.85</c:v>
                </c:pt>
              </c:numCache>
            </c:numRef>
          </c:val>
          <c:extLst>
            <c:ext xmlns:c16="http://schemas.microsoft.com/office/drawing/2014/chart" uri="{C3380CC4-5D6E-409C-BE32-E72D297353CC}">
              <c16:uniqueId val="{00000000-216D-4486-A564-BE9DAB004344}"/>
            </c:ext>
          </c:extLst>
        </c:ser>
        <c:dLbls>
          <c:dLblPos val="inEnd"/>
          <c:showLegendKey val="0"/>
          <c:showVal val="1"/>
          <c:showCatName val="0"/>
          <c:showSerName val="0"/>
          <c:showPercent val="0"/>
          <c:showBubbleSize val="0"/>
        </c:dLbls>
        <c:gapWidth val="65"/>
        <c:axId val="622819200"/>
        <c:axId val="622814888"/>
      </c:barChart>
      <c:catAx>
        <c:axId val="622819200"/>
        <c:scaling>
          <c:orientation val="minMax"/>
        </c:scaling>
        <c:delete val="1"/>
        <c:axPos val="b"/>
        <c:numFmt formatCode="General" sourceLinked="1"/>
        <c:majorTickMark val="none"/>
        <c:minorTickMark val="none"/>
        <c:tickLblPos val="nextTo"/>
        <c:crossAx val="622814888"/>
        <c:crosses val="autoZero"/>
        <c:auto val="1"/>
        <c:lblAlgn val="ctr"/>
        <c:lblOffset val="100"/>
        <c:noMultiLvlLbl val="0"/>
      </c:catAx>
      <c:valAx>
        <c:axId val="622814888"/>
        <c:scaling>
          <c:orientation val="minMax"/>
        </c:scaling>
        <c:delete val="1"/>
        <c:axPos val="l"/>
        <c:numFmt formatCode="0%" sourceLinked="1"/>
        <c:majorTickMark val="none"/>
        <c:minorTickMark val="none"/>
        <c:tickLblPos val="nextTo"/>
        <c:crossAx val="622819200"/>
        <c:crosses val="autoZero"/>
        <c:crossBetween val="between"/>
      </c:valAx>
      <c:spPr>
        <a:noFill/>
        <a:ln>
          <a:noFill/>
        </a:ln>
        <a:effectLst/>
      </c:spPr>
    </c:plotArea>
    <c:legend>
      <c:legendPos val="b"/>
      <c:layout>
        <c:manualLayout>
          <c:xMode val="edge"/>
          <c:yMode val="edge"/>
          <c:x val="5.9635608706001007E-2"/>
          <c:y val="0.85657620177514082"/>
          <c:w val="0.94036439129399896"/>
          <c:h val="0.1384185160757248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003087"/>
                </a:solidFill>
                <a:latin typeface="+mn-lt"/>
                <a:ea typeface="+mn-ea"/>
                <a:cs typeface="+mn-cs"/>
              </a:defRPr>
            </a:pPr>
            <a:r>
              <a:rPr lang="en-US" dirty="0">
                <a:solidFill>
                  <a:srgbClr val="003087"/>
                </a:solidFill>
              </a:rPr>
              <a:t>Breastfeeding Among TX</a:t>
            </a:r>
            <a:r>
              <a:rPr lang="en-US" baseline="0" dirty="0">
                <a:solidFill>
                  <a:srgbClr val="003087"/>
                </a:solidFill>
              </a:rPr>
              <a:t> Infants Born in 2016 (CDC NIS)</a:t>
            </a:r>
            <a:endParaRPr lang="en-US" dirty="0">
              <a:solidFill>
                <a:srgbClr val="003087"/>
              </a:solidFill>
            </a:endParaRPr>
          </a:p>
        </c:rich>
      </c:tx>
      <c:overlay val="0"/>
      <c:spPr>
        <a:noFill/>
        <a:ln>
          <a:noFill/>
        </a:ln>
        <a:effectLst/>
      </c:spPr>
      <c:txPr>
        <a:bodyPr rot="0" spcFirstLastPara="1" vertOverflow="ellipsis" vert="horz" wrap="square" anchor="ctr" anchorCtr="1"/>
        <a:lstStyle/>
        <a:p>
          <a:pPr>
            <a:defRPr sz="2200" b="1" i="0" u="none" strike="noStrike" kern="1200" baseline="0">
              <a:solidFill>
                <a:srgbClr val="003087"/>
              </a:solidFill>
              <a:latin typeface="+mn-lt"/>
              <a:ea typeface="+mn-ea"/>
              <a:cs typeface="+mn-cs"/>
            </a:defRPr>
          </a:pPr>
          <a:endParaRPr lang="en-US"/>
        </a:p>
      </c:txPr>
    </c:title>
    <c:autoTitleDeleted val="0"/>
    <c:plotArea>
      <c:layout>
        <c:manualLayout>
          <c:layoutTarget val="inner"/>
          <c:xMode val="edge"/>
          <c:yMode val="edge"/>
          <c:x val="4.5411544806593903E-3"/>
          <c:y val="0.14885709111524975"/>
          <c:w val="0.99394512735912088"/>
          <c:h val="0.72249592532591977"/>
        </c:manualLayout>
      </c:layout>
      <c:barChart>
        <c:barDir val="col"/>
        <c:grouping val="clustered"/>
        <c:varyColors val="0"/>
        <c:ser>
          <c:idx val="0"/>
          <c:order val="0"/>
          <c:tx>
            <c:strRef>
              <c:f>Sheet1!$B$1</c:f>
              <c:strCache>
                <c:ptCount val="1"/>
                <c:pt idx="0">
                  <c:v>Ever</c:v>
                </c:pt>
              </c:strCache>
            </c:strRef>
          </c:tx>
          <c:spPr>
            <a:solidFill>
              <a:srgbClr val="FFC6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Sheet1!$B$2</c:f>
              <c:numCache>
                <c:formatCode>0%</c:formatCode>
                <c:ptCount val="1"/>
                <c:pt idx="0">
                  <c:v>0.84</c:v>
                </c:pt>
              </c:numCache>
            </c:numRef>
          </c:val>
          <c:extLst>
            <c:ext xmlns:c16="http://schemas.microsoft.com/office/drawing/2014/chart" uri="{C3380CC4-5D6E-409C-BE32-E72D297353CC}">
              <c16:uniqueId val="{00000000-1994-4FA8-91D5-205552146990}"/>
            </c:ext>
          </c:extLst>
        </c:ser>
        <c:ser>
          <c:idx val="1"/>
          <c:order val="1"/>
          <c:tx>
            <c:strRef>
              <c:f>Sheet1!$C$1</c:f>
              <c:strCache>
                <c:ptCount val="1"/>
                <c:pt idx="0">
                  <c:v>Exclusive at 3 months</c:v>
                </c:pt>
              </c:strCache>
            </c:strRef>
          </c:tx>
          <c:spPr>
            <a:solidFill>
              <a:srgbClr val="AB2328"/>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Sheet1!$C$2</c:f>
              <c:numCache>
                <c:formatCode>0%</c:formatCode>
                <c:ptCount val="1"/>
                <c:pt idx="0">
                  <c:v>0.44</c:v>
                </c:pt>
              </c:numCache>
            </c:numRef>
          </c:val>
          <c:extLst>
            <c:ext xmlns:c16="http://schemas.microsoft.com/office/drawing/2014/chart" uri="{C3380CC4-5D6E-409C-BE32-E72D297353CC}">
              <c16:uniqueId val="{00000001-1994-4FA8-91D5-205552146990}"/>
            </c:ext>
          </c:extLst>
        </c:ser>
        <c:ser>
          <c:idx val="2"/>
          <c:order val="2"/>
          <c:tx>
            <c:strRef>
              <c:f>Sheet1!$D$1</c:f>
              <c:strCache>
                <c:ptCount val="1"/>
                <c:pt idx="0">
                  <c:v>Exclusive at 6 months</c:v>
                </c:pt>
              </c:strCache>
            </c:strRef>
          </c:tx>
          <c:spPr>
            <a:solidFill>
              <a:schemeClr val="accent3">
                <a:alpha val="85000"/>
              </a:schemeClr>
            </a:solidFill>
            <a:ln w="9525" cap="flat" cmpd="sng" algn="ctr">
              <a:solidFill>
                <a:schemeClr val="lt1">
                  <a:alpha val="50000"/>
                </a:schemeClr>
              </a:solidFill>
              <a:round/>
            </a:ln>
            <a:effectLst/>
          </c:spPr>
          <c:invertIfNegative val="0"/>
          <c:dPt>
            <c:idx val="0"/>
            <c:invertIfNegative val="0"/>
            <c:bubble3D val="0"/>
            <c:spPr>
              <a:solidFill>
                <a:srgbClr val="6CC04A"/>
              </a:solidFill>
              <a:ln w="9525" cap="flat" cmpd="sng" algn="ctr">
                <a:solidFill>
                  <a:schemeClr val="lt1">
                    <a:alpha val="50000"/>
                  </a:schemeClr>
                </a:solidFill>
                <a:round/>
              </a:ln>
              <a:effectLst/>
            </c:spPr>
            <c:extLst>
              <c:ext xmlns:c16="http://schemas.microsoft.com/office/drawing/2014/chart" uri="{C3380CC4-5D6E-409C-BE32-E72D297353CC}">
                <c16:uniqueId val="{00000003-1994-4FA8-91D5-205552146990}"/>
              </c:ext>
            </c:extLst>
          </c:dPt>
          <c:dLbls>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Sheet1!$D$2</c:f>
              <c:numCache>
                <c:formatCode>0%</c:formatCode>
                <c:ptCount val="1"/>
                <c:pt idx="0">
                  <c:v>0.24</c:v>
                </c:pt>
              </c:numCache>
            </c:numRef>
          </c:val>
          <c:extLst>
            <c:ext xmlns:c16="http://schemas.microsoft.com/office/drawing/2014/chart" uri="{C3380CC4-5D6E-409C-BE32-E72D297353CC}">
              <c16:uniqueId val="{00000004-1994-4FA8-91D5-205552146990}"/>
            </c:ext>
          </c:extLst>
        </c:ser>
        <c:ser>
          <c:idx val="3"/>
          <c:order val="3"/>
          <c:tx>
            <c:strRef>
              <c:f>Sheet1!$E$1</c:f>
              <c:strCache>
                <c:ptCount val="1"/>
                <c:pt idx="0">
                  <c:v>Still breastfeeding at 12 months</c:v>
                </c:pt>
              </c:strCache>
            </c:strRef>
          </c:tx>
          <c:spPr>
            <a:solidFill>
              <a:srgbClr val="00B3E3"/>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Category 1</c:v>
                </c:pt>
              </c:strCache>
            </c:strRef>
          </c:cat>
          <c:val>
            <c:numRef>
              <c:f>Sheet1!$E$2</c:f>
              <c:numCache>
                <c:formatCode>0%</c:formatCode>
                <c:ptCount val="1"/>
                <c:pt idx="0">
                  <c:v>0.32</c:v>
                </c:pt>
              </c:numCache>
            </c:numRef>
          </c:val>
          <c:extLst>
            <c:ext xmlns:c16="http://schemas.microsoft.com/office/drawing/2014/chart" uri="{C3380CC4-5D6E-409C-BE32-E72D297353CC}">
              <c16:uniqueId val="{00000005-1994-4FA8-91D5-205552146990}"/>
            </c:ext>
          </c:extLst>
        </c:ser>
        <c:dLbls>
          <c:dLblPos val="inEnd"/>
          <c:showLegendKey val="0"/>
          <c:showVal val="1"/>
          <c:showCatName val="0"/>
          <c:showSerName val="0"/>
          <c:showPercent val="0"/>
          <c:showBubbleSize val="0"/>
        </c:dLbls>
        <c:gapWidth val="65"/>
        <c:axId val="622815280"/>
        <c:axId val="622816456"/>
      </c:barChart>
      <c:catAx>
        <c:axId val="622815280"/>
        <c:scaling>
          <c:orientation val="minMax"/>
        </c:scaling>
        <c:delete val="1"/>
        <c:axPos val="b"/>
        <c:numFmt formatCode="General" sourceLinked="1"/>
        <c:majorTickMark val="none"/>
        <c:minorTickMark val="none"/>
        <c:tickLblPos val="nextTo"/>
        <c:crossAx val="622816456"/>
        <c:crosses val="autoZero"/>
        <c:auto val="1"/>
        <c:lblAlgn val="ctr"/>
        <c:lblOffset val="100"/>
        <c:noMultiLvlLbl val="0"/>
      </c:catAx>
      <c:valAx>
        <c:axId val="622816456"/>
        <c:scaling>
          <c:orientation val="minMax"/>
        </c:scaling>
        <c:delete val="1"/>
        <c:axPos val="l"/>
        <c:numFmt formatCode="0%" sourceLinked="1"/>
        <c:majorTickMark val="none"/>
        <c:minorTickMark val="none"/>
        <c:tickLblPos val="nextTo"/>
        <c:crossAx val="622815280"/>
        <c:crosses val="autoZero"/>
        <c:crossBetween val="between"/>
      </c:valAx>
      <c:spPr>
        <a:noFill/>
        <a:ln>
          <a:noFill/>
        </a:ln>
        <a:effectLst/>
      </c:spPr>
    </c:plotArea>
    <c:legend>
      <c:legendPos val="b"/>
      <c:layout>
        <c:manualLayout>
          <c:xMode val="edge"/>
          <c:yMode val="edge"/>
          <c:x val="5.9635608706001007E-2"/>
          <c:y val="0.85657620177514082"/>
          <c:w val="0.94036439129399896"/>
          <c:h val="0.1384185160757248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9316F-8497-4B01-8D0A-37ACB2B351A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E2DFCB0-8E43-4864-B393-876FCFC94F6F}" type="pres">
      <dgm:prSet presAssocID="{9659316F-8497-4B01-8D0A-37ACB2B351AD}" presName="hierChild1" presStyleCnt="0">
        <dgm:presLayoutVars>
          <dgm:orgChart val="1"/>
          <dgm:chPref val="1"/>
          <dgm:dir/>
          <dgm:animOne val="branch"/>
          <dgm:animLvl val="lvl"/>
          <dgm:resizeHandles/>
        </dgm:presLayoutVars>
      </dgm:prSet>
      <dgm:spPr/>
    </dgm:pt>
  </dgm:ptLst>
  <dgm:cxnLst>
    <dgm:cxn modelId="{1F07D2D3-918E-46FD-A384-1238234FEABA}" type="presOf" srcId="{9659316F-8497-4B01-8D0A-37ACB2B351AD}" destId="{1E2DFCB0-8E43-4864-B393-876FCFC94F6F}"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044D0D-3845-404C-9712-7B6B2913B9EF}" type="doc">
      <dgm:prSet loTypeId="urn:microsoft.com/office/officeart/2005/8/layout/radial6" loCatId="relationship" qsTypeId="urn:microsoft.com/office/officeart/2005/8/quickstyle/simple1" qsCatId="simple" csTypeId="urn:microsoft.com/office/officeart/2005/8/colors/accent0_1" csCatId="mainScheme" phldr="1"/>
      <dgm:spPr/>
      <dgm:t>
        <a:bodyPr/>
        <a:lstStyle/>
        <a:p>
          <a:endParaRPr lang="en-US"/>
        </a:p>
      </dgm:t>
    </dgm:pt>
    <dgm:pt modelId="{0A1C6CEF-996E-4A60-A77C-9D020B45AFBF}">
      <dgm:prSet phldrT="[Text]" custT="1"/>
      <dgm:spPr>
        <a:ln w="76200">
          <a:solidFill>
            <a:srgbClr val="00B3E3"/>
          </a:solidFill>
          <a:prstDash val="solid"/>
        </a:ln>
      </dgm:spPr>
      <dgm:t>
        <a:bodyPr/>
        <a:lstStyle/>
        <a:p>
          <a:r>
            <a:rPr lang="en-US" altLang="en-US" sz="1800" b="1" dirty="0">
              <a:latin typeface="+mn-lt"/>
              <a:ea typeface="Calibri" panose="020F0502020204030204" pitchFamily="34" charset="0"/>
              <a:cs typeface="Calibri" panose="020F0502020204030204" pitchFamily="34" charset="0"/>
            </a:rPr>
            <a:t>Written and communicated employee breastfeeding support policy</a:t>
          </a:r>
          <a:r>
            <a:rPr lang="en-US" altLang="en-US" sz="1800" dirty="0">
              <a:latin typeface="+mn-lt"/>
              <a:ea typeface="Calibri" panose="020F0502020204030204" pitchFamily="34" charset="0"/>
              <a:cs typeface="Calibri" panose="020F0502020204030204" pitchFamily="34" charset="0"/>
            </a:rPr>
            <a:t> </a:t>
          </a:r>
          <a:endParaRPr lang="en-US" sz="1800" b="1" dirty="0">
            <a:solidFill>
              <a:schemeClr val="tx1"/>
            </a:solidFill>
          </a:endParaRPr>
        </a:p>
      </dgm:t>
    </dgm:pt>
    <dgm:pt modelId="{53256F4C-DDC5-48BE-848D-112ABB0A5A74}" type="parTrans" cxnId="{1547A2B0-B073-411A-AA4A-24F806038827}">
      <dgm:prSet/>
      <dgm:spPr/>
      <dgm:t>
        <a:bodyPr/>
        <a:lstStyle/>
        <a:p>
          <a:endParaRPr lang="en-US"/>
        </a:p>
      </dgm:t>
    </dgm:pt>
    <dgm:pt modelId="{980613F5-BCB7-4DF8-AF78-C8D7A2727520}" type="sibTrans" cxnId="{1547A2B0-B073-411A-AA4A-24F806038827}">
      <dgm:prSet/>
      <dgm:spPr/>
      <dgm:t>
        <a:bodyPr/>
        <a:lstStyle/>
        <a:p>
          <a:endParaRPr lang="en-US"/>
        </a:p>
      </dgm:t>
    </dgm:pt>
    <dgm:pt modelId="{C24DC644-0194-4C16-A108-F8996EBB349D}">
      <dgm:prSet phldrT="[Text]" custT="1"/>
      <dgm:spPr>
        <a:ln>
          <a:solidFill>
            <a:srgbClr val="FFC600"/>
          </a:solidFill>
        </a:ln>
      </dgm:spPr>
      <dgm:t>
        <a:bodyPr/>
        <a:lstStyle/>
        <a:p>
          <a:r>
            <a:rPr lang="en-US" sz="1500" dirty="0"/>
            <a:t>Work schedule flexibility</a:t>
          </a:r>
        </a:p>
        <a:p>
          <a:r>
            <a:rPr lang="en-US" sz="1500" dirty="0"/>
            <a:t>&amp; break time </a:t>
          </a:r>
        </a:p>
      </dgm:t>
    </dgm:pt>
    <dgm:pt modelId="{E1A9B795-FCA1-46CB-BACF-74E8820E2B09}" type="parTrans" cxnId="{91CF8BD7-E490-4900-86EA-803E58B3A4FF}">
      <dgm:prSet/>
      <dgm:spPr/>
      <dgm:t>
        <a:bodyPr/>
        <a:lstStyle/>
        <a:p>
          <a:endParaRPr lang="en-US"/>
        </a:p>
      </dgm:t>
    </dgm:pt>
    <dgm:pt modelId="{734F1947-E971-4DEB-8EAB-4FBFDE78C498}" type="sibTrans" cxnId="{91CF8BD7-E490-4900-86EA-803E58B3A4FF}">
      <dgm:prSet/>
      <dgm:spPr>
        <a:solidFill>
          <a:srgbClr val="00B3E3"/>
        </a:solidFill>
      </dgm:spPr>
      <dgm:t>
        <a:bodyPr/>
        <a:lstStyle/>
        <a:p>
          <a:endParaRPr lang="en-US"/>
        </a:p>
      </dgm:t>
    </dgm:pt>
    <dgm:pt modelId="{E33B518D-BA91-4D6B-9E29-D26C173B8DC9}">
      <dgm:prSet phldrT="[Text]" custT="1"/>
      <dgm:spPr>
        <a:ln>
          <a:solidFill>
            <a:srgbClr val="FFC600"/>
          </a:solidFill>
        </a:ln>
      </dgm:spPr>
      <dgm:t>
        <a:bodyPr/>
        <a:lstStyle/>
        <a:p>
          <a:r>
            <a:rPr lang="en-US" sz="1400" dirty="0"/>
            <a:t>Accessible, private  space, other than a bathroom</a:t>
          </a:r>
        </a:p>
      </dgm:t>
    </dgm:pt>
    <dgm:pt modelId="{B2D2ECB2-70AF-4B0C-8CCA-577513D4B47C}" type="parTrans" cxnId="{01299155-605B-4501-9844-5354D4F4679C}">
      <dgm:prSet/>
      <dgm:spPr/>
      <dgm:t>
        <a:bodyPr/>
        <a:lstStyle/>
        <a:p>
          <a:endParaRPr lang="en-US"/>
        </a:p>
      </dgm:t>
    </dgm:pt>
    <dgm:pt modelId="{471A9B78-41D3-4474-BB6A-CCD53AA94325}" type="sibTrans" cxnId="{01299155-605B-4501-9844-5354D4F4679C}">
      <dgm:prSet/>
      <dgm:spPr>
        <a:solidFill>
          <a:srgbClr val="00B3E3"/>
        </a:solidFill>
      </dgm:spPr>
      <dgm:t>
        <a:bodyPr/>
        <a:lstStyle/>
        <a:p>
          <a:endParaRPr lang="en-US"/>
        </a:p>
      </dgm:t>
    </dgm:pt>
    <dgm:pt modelId="{0D4D5916-B807-4BB9-AD0B-F9DB397924EC}">
      <dgm:prSet phldrT="[Text]" custT="1"/>
      <dgm:spPr>
        <a:ln>
          <a:solidFill>
            <a:srgbClr val="FFC600"/>
          </a:solidFill>
        </a:ln>
      </dgm:spPr>
      <dgm:t>
        <a:bodyPr/>
        <a:lstStyle/>
        <a:p>
          <a:r>
            <a:rPr lang="en-US" sz="1600" dirty="0"/>
            <a:t>Access to hygienic storage</a:t>
          </a:r>
        </a:p>
      </dgm:t>
    </dgm:pt>
    <dgm:pt modelId="{9A2DD3E6-C3F6-46B2-A919-8CC77B2F7CAC}" type="parTrans" cxnId="{562AEF25-311B-4637-AC4D-9B652998C8F4}">
      <dgm:prSet/>
      <dgm:spPr/>
      <dgm:t>
        <a:bodyPr/>
        <a:lstStyle/>
        <a:p>
          <a:endParaRPr lang="en-US"/>
        </a:p>
      </dgm:t>
    </dgm:pt>
    <dgm:pt modelId="{2366B914-468E-443B-BAA7-46A86D8F856C}" type="sibTrans" cxnId="{562AEF25-311B-4637-AC4D-9B652998C8F4}">
      <dgm:prSet/>
      <dgm:spPr>
        <a:solidFill>
          <a:srgbClr val="00B3E3"/>
        </a:solidFill>
      </dgm:spPr>
      <dgm:t>
        <a:bodyPr/>
        <a:lstStyle/>
        <a:p>
          <a:endParaRPr lang="en-US"/>
        </a:p>
      </dgm:t>
    </dgm:pt>
    <dgm:pt modelId="{C2166FA4-0431-4E3B-A3D4-39301CBB5956}">
      <dgm:prSet phldrT="[Text]" custT="1"/>
      <dgm:spPr>
        <a:ln>
          <a:solidFill>
            <a:srgbClr val="FFC600"/>
          </a:solidFill>
        </a:ln>
      </dgm:spPr>
      <dgm:t>
        <a:bodyPr/>
        <a:lstStyle/>
        <a:p>
          <a:r>
            <a:rPr lang="en-US" sz="1400" dirty="0"/>
            <a:t>Access to clean, safe water source</a:t>
          </a:r>
        </a:p>
      </dgm:t>
    </dgm:pt>
    <dgm:pt modelId="{22D93D11-8446-47F8-868E-C67E35AFC3E8}" type="parTrans" cxnId="{D178709F-85FC-4ACA-AC9A-FA4246B18163}">
      <dgm:prSet/>
      <dgm:spPr/>
      <dgm:t>
        <a:bodyPr/>
        <a:lstStyle/>
        <a:p>
          <a:endParaRPr lang="en-US"/>
        </a:p>
      </dgm:t>
    </dgm:pt>
    <dgm:pt modelId="{FB98508E-DB79-4921-9CAD-5F89A523B63F}" type="sibTrans" cxnId="{D178709F-85FC-4ACA-AC9A-FA4246B18163}">
      <dgm:prSet/>
      <dgm:spPr>
        <a:solidFill>
          <a:srgbClr val="00B3E3"/>
        </a:solidFill>
      </dgm:spPr>
      <dgm:t>
        <a:bodyPr/>
        <a:lstStyle/>
        <a:p>
          <a:endParaRPr lang="en-US"/>
        </a:p>
      </dgm:t>
    </dgm:pt>
    <dgm:pt modelId="{5731ADBC-C5E2-4430-9AFA-B3E2FF05C694}" type="pres">
      <dgm:prSet presAssocID="{2D044D0D-3845-404C-9712-7B6B2913B9EF}" presName="Name0" presStyleCnt="0">
        <dgm:presLayoutVars>
          <dgm:chMax val="1"/>
          <dgm:dir/>
          <dgm:animLvl val="ctr"/>
          <dgm:resizeHandles val="exact"/>
        </dgm:presLayoutVars>
      </dgm:prSet>
      <dgm:spPr/>
    </dgm:pt>
    <dgm:pt modelId="{E78E07CE-34E2-4440-95DF-3C943972EA9C}" type="pres">
      <dgm:prSet presAssocID="{0A1C6CEF-996E-4A60-A77C-9D020B45AFBF}" presName="centerShape" presStyleLbl="node0" presStyleIdx="0" presStyleCnt="1" custScaleX="137528" custScaleY="117722"/>
      <dgm:spPr/>
    </dgm:pt>
    <dgm:pt modelId="{3F966753-855D-44B5-9ADC-80CA26DC8A9B}" type="pres">
      <dgm:prSet presAssocID="{C24DC644-0194-4C16-A108-F8996EBB349D}" presName="node" presStyleLbl="node1" presStyleIdx="0" presStyleCnt="4">
        <dgm:presLayoutVars>
          <dgm:bulletEnabled val="1"/>
        </dgm:presLayoutVars>
      </dgm:prSet>
      <dgm:spPr/>
    </dgm:pt>
    <dgm:pt modelId="{7F9716A2-6C2F-4446-854A-B240CE27811C}" type="pres">
      <dgm:prSet presAssocID="{C24DC644-0194-4C16-A108-F8996EBB349D}" presName="dummy" presStyleCnt="0"/>
      <dgm:spPr/>
    </dgm:pt>
    <dgm:pt modelId="{961229FE-B9F9-454C-9B03-FF8B4AEF129B}" type="pres">
      <dgm:prSet presAssocID="{734F1947-E971-4DEB-8EAB-4FBFDE78C498}" presName="sibTrans" presStyleLbl="sibTrans2D1" presStyleIdx="0" presStyleCnt="4"/>
      <dgm:spPr/>
    </dgm:pt>
    <dgm:pt modelId="{D536221F-7D09-4BA8-8F0E-351EE763D2AE}" type="pres">
      <dgm:prSet presAssocID="{E33B518D-BA91-4D6B-9E29-D26C173B8DC9}" presName="node" presStyleLbl="node1" presStyleIdx="1" presStyleCnt="4" custScaleX="103455" custScaleY="104834">
        <dgm:presLayoutVars>
          <dgm:bulletEnabled val="1"/>
        </dgm:presLayoutVars>
      </dgm:prSet>
      <dgm:spPr/>
    </dgm:pt>
    <dgm:pt modelId="{01823A6A-A9AD-4999-9884-CB1DC2A1E898}" type="pres">
      <dgm:prSet presAssocID="{E33B518D-BA91-4D6B-9E29-D26C173B8DC9}" presName="dummy" presStyleCnt="0"/>
      <dgm:spPr/>
    </dgm:pt>
    <dgm:pt modelId="{938669C5-07AD-4178-B9C6-31C70713D7C4}" type="pres">
      <dgm:prSet presAssocID="{471A9B78-41D3-4474-BB6A-CCD53AA94325}" presName="sibTrans" presStyleLbl="sibTrans2D1" presStyleIdx="1" presStyleCnt="4"/>
      <dgm:spPr/>
    </dgm:pt>
    <dgm:pt modelId="{E7808A04-1137-468E-87FB-526E36318396}" type="pres">
      <dgm:prSet presAssocID="{0D4D5916-B807-4BB9-AD0B-F9DB397924EC}" presName="node" presStyleLbl="node1" presStyleIdx="2" presStyleCnt="4" custScaleX="98999" custScaleY="99915">
        <dgm:presLayoutVars>
          <dgm:bulletEnabled val="1"/>
        </dgm:presLayoutVars>
      </dgm:prSet>
      <dgm:spPr/>
    </dgm:pt>
    <dgm:pt modelId="{7312E6B5-6188-4089-B8BC-66FD6AE5917E}" type="pres">
      <dgm:prSet presAssocID="{0D4D5916-B807-4BB9-AD0B-F9DB397924EC}" presName="dummy" presStyleCnt="0"/>
      <dgm:spPr/>
    </dgm:pt>
    <dgm:pt modelId="{3CDA7411-DD86-45E6-A950-9527AE45081D}" type="pres">
      <dgm:prSet presAssocID="{2366B914-468E-443B-BAA7-46A86D8F856C}" presName="sibTrans" presStyleLbl="sibTrans2D1" presStyleIdx="2" presStyleCnt="4"/>
      <dgm:spPr/>
    </dgm:pt>
    <dgm:pt modelId="{A6E264AA-7806-47D1-98B3-45C1ABC5C80B}" type="pres">
      <dgm:prSet presAssocID="{C2166FA4-0431-4E3B-A3D4-39301CBB5956}" presName="node" presStyleLbl="node1" presStyleIdx="3" presStyleCnt="4">
        <dgm:presLayoutVars>
          <dgm:bulletEnabled val="1"/>
        </dgm:presLayoutVars>
      </dgm:prSet>
      <dgm:spPr/>
    </dgm:pt>
    <dgm:pt modelId="{AACD554A-FDEB-4BD8-8F94-FF9E3861DD3A}" type="pres">
      <dgm:prSet presAssocID="{C2166FA4-0431-4E3B-A3D4-39301CBB5956}" presName="dummy" presStyleCnt="0"/>
      <dgm:spPr/>
    </dgm:pt>
    <dgm:pt modelId="{76E6355F-1C46-484C-AB96-45A5837DDB85}" type="pres">
      <dgm:prSet presAssocID="{FB98508E-DB79-4921-9CAD-5F89A523B63F}" presName="sibTrans" presStyleLbl="sibTrans2D1" presStyleIdx="3" presStyleCnt="4"/>
      <dgm:spPr/>
    </dgm:pt>
  </dgm:ptLst>
  <dgm:cxnLst>
    <dgm:cxn modelId="{562AEF25-311B-4637-AC4D-9B652998C8F4}" srcId="{0A1C6CEF-996E-4A60-A77C-9D020B45AFBF}" destId="{0D4D5916-B807-4BB9-AD0B-F9DB397924EC}" srcOrd="2" destOrd="0" parTransId="{9A2DD3E6-C3F6-46B2-A919-8CC77B2F7CAC}" sibTransId="{2366B914-468E-443B-BAA7-46A86D8F856C}"/>
    <dgm:cxn modelId="{9653CF39-56EF-40F9-9538-5C57A5F53E8D}" type="presOf" srcId="{0D4D5916-B807-4BB9-AD0B-F9DB397924EC}" destId="{E7808A04-1137-468E-87FB-526E36318396}" srcOrd="0" destOrd="0" presId="urn:microsoft.com/office/officeart/2005/8/layout/radial6"/>
    <dgm:cxn modelId="{3A45CD51-7377-44C4-8038-BF378958A5D8}" type="presOf" srcId="{C2166FA4-0431-4E3B-A3D4-39301CBB5956}" destId="{A6E264AA-7806-47D1-98B3-45C1ABC5C80B}" srcOrd="0" destOrd="0" presId="urn:microsoft.com/office/officeart/2005/8/layout/radial6"/>
    <dgm:cxn modelId="{25650F54-64F8-48E1-9790-3D9F70F1F487}" type="presOf" srcId="{0A1C6CEF-996E-4A60-A77C-9D020B45AFBF}" destId="{E78E07CE-34E2-4440-95DF-3C943972EA9C}" srcOrd="0" destOrd="0" presId="urn:microsoft.com/office/officeart/2005/8/layout/radial6"/>
    <dgm:cxn modelId="{01299155-605B-4501-9844-5354D4F4679C}" srcId="{0A1C6CEF-996E-4A60-A77C-9D020B45AFBF}" destId="{E33B518D-BA91-4D6B-9E29-D26C173B8DC9}" srcOrd="1" destOrd="0" parTransId="{B2D2ECB2-70AF-4B0C-8CCA-577513D4B47C}" sibTransId="{471A9B78-41D3-4474-BB6A-CCD53AA94325}"/>
    <dgm:cxn modelId="{98CF2E56-9407-47DC-8F01-A61EBD9DD484}" type="presOf" srcId="{2D044D0D-3845-404C-9712-7B6B2913B9EF}" destId="{5731ADBC-C5E2-4430-9AFA-B3E2FF05C694}" srcOrd="0" destOrd="0" presId="urn:microsoft.com/office/officeart/2005/8/layout/radial6"/>
    <dgm:cxn modelId="{DB704489-80E9-4CA0-911E-3D8B93B9BEAA}" type="presOf" srcId="{734F1947-E971-4DEB-8EAB-4FBFDE78C498}" destId="{961229FE-B9F9-454C-9B03-FF8B4AEF129B}" srcOrd="0" destOrd="0" presId="urn:microsoft.com/office/officeart/2005/8/layout/radial6"/>
    <dgm:cxn modelId="{D178709F-85FC-4ACA-AC9A-FA4246B18163}" srcId="{0A1C6CEF-996E-4A60-A77C-9D020B45AFBF}" destId="{C2166FA4-0431-4E3B-A3D4-39301CBB5956}" srcOrd="3" destOrd="0" parTransId="{22D93D11-8446-47F8-868E-C67E35AFC3E8}" sibTransId="{FB98508E-DB79-4921-9CAD-5F89A523B63F}"/>
    <dgm:cxn modelId="{CB7951A9-E140-43C5-B813-47E0BBDB2C63}" type="presOf" srcId="{C24DC644-0194-4C16-A108-F8996EBB349D}" destId="{3F966753-855D-44B5-9ADC-80CA26DC8A9B}" srcOrd="0" destOrd="0" presId="urn:microsoft.com/office/officeart/2005/8/layout/radial6"/>
    <dgm:cxn modelId="{1547A2B0-B073-411A-AA4A-24F806038827}" srcId="{2D044D0D-3845-404C-9712-7B6B2913B9EF}" destId="{0A1C6CEF-996E-4A60-A77C-9D020B45AFBF}" srcOrd="0" destOrd="0" parTransId="{53256F4C-DDC5-48BE-848D-112ABB0A5A74}" sibTransId="{980613F5-BCB7-4DF8-AF78-C8D7A2727520}"/>
    <dgm:cxn modelId="{8249EABA-1A0D-4AC5-A660-150E6A1A8796}" type="presOf" srcId="{E33B518D-BA91-4D6B-9E29-D26C173B8DC9}" destId="{D536221F-7D09-4BA8-8F0E-351EE763D2AE}" srcOrd="0" destOrd="0" presId="urn:microsoft.com/office/officeart/2005/8/layout/radial6"/>
    <dgm:cxn modelId="{69C6F1CB-18F2-40F0-8766-6E5E74B14834}" type="presOf" srcId="{2366B914-468E-443B-BAA7-46A86D8F856C}" destId="{3CDA7411-DD86-45E6-A950-9527AE45081D}" srcOrd="0" destOrd="0" presId="urn:microsoft.com/office/officeart/2005/8/layout/radial6"/>
    <dgm:cxn modelId="{91CF8BD7-E490-4900-86EA-803E58B3A4FF}" srcId="{0A1C6CEF-996E-4A60-A77C-9D020B45AFBF}" destId="{C24DC644-0194-4C16-A108-F8996EBB349D}" srcOrd="0" destOrd="0" parTransId="{E1A9B795-FCA1-46CB-BACF-74E8820E2B09}" sibTransId="{734F1947-E971-4DEB-8EAB-4FBFDE78C498}"/>
    <dgm:cxn modelId="{897959ED-26CF-4A31-A449-36B81C36F987}" type="presOf" srcId="{FB98508E-DB79-4921-9CAD-5F89A523B63F}" destId="{76E6355F-1C46-484C-AB96-45A5837DDB85}" srcOrd="0" destOrd="0" presId="urn:microsoft.com/office/officeart/2005/8/layout/radial6"/>
    <dgm:cxn modelId="{B5C326FB-0111-4D23-A7E6-6D9375FDD744}" type="presOf" srcId="{471A9B78-41D3-4474-BB6A-CCD53AA94325}" destId="{938669C5-07AD-4178-B9C6-31C70713D7C4}" srcOrd="0" destOrd="0" presId="urn:microsoft.com/office/officeart/2005/8/layout/radial6"/>
    <dgm:cxn modelId="{85DA5914-449E-4182-821C-D01CE051482A}" type="presParOf" srcId="{5731ADBC-C5E2-4430-9AFA-B3E2FF05C694}" destId="{E78E07CE-34E2-4440-95DF-3C943972EA9C}" srcOrd="0" destOrd="0" presId="urn:microsoft.com/office/officeart/2005/8/layout/radial6"/>
    <dgm:cxn modelId="{7628E385-AC05-4E72-97D0-CE80C1A0DA97}" type="presParOf" srcId="{5731ADBC-C5E2-4430-9AFA-B3E2FF05C694}" destId="{3F966753-855D-44B5-9ADC-80CA26DC8A9B}" srcOrd="1" destOrd="0" presId="urn:microsoft.com/office/officeart/2005/8/layout/radial6"/>
    <dgm:cxn modelId="{48556055-F1D4-43EC-AF76-A0EB48BB5A9A}" type="presParOf" srcId="{5731ADBC-C5E2-4430-9AFA-B3E2FF05C694}" destId="{7F9716A2-6C2F-4446-854A-B240CE27811C}" srcOrd="2" destOrd="0" presId="urn:microsoft.com/office/officeart/2005/8/layout/radial6"/>
    <dgm:cxn modelId="{9827749E-8661-48A3-B9FF-2290C5478438}" type="presParOf" srcId="{5731ADBC-C5E2-4430-9AFA-B3E2FF05C694}" destId="{961229FE-B9F9-454C-9B03-FF8B4AEF129B}" srcOrd="3" destOrd="0" presId="urn:microsoft.com/office/officeart/2005/8/layout/radial6"/>
    <dgm:cxn modelId="{44C669F5-9492-46F2-96BE-71AB3BED47D3}" type="presParOf" srcId="{5731ADBC-C5E2-4430-9AFA-B3E2FF05C694}" destId="{D536221F-7D09-4BA8-8F0E-351EE763D2AE}" srcOrd="4" destOrd="0" presId="urn:microsoft.com/office/officeart/2005/8/layout/radial6"/>
    <dgm:cxn modelId="{FBF32CDB-1EF7-4A53-8BAC-B5340DCC5BDE}" type="presParOf" srcId="{5731ADBC-C5E2-4430-9AFA-B3E2FF05C694}" destId="{01823A6A-A9AD-4999-9884-CB1DC2A1E898}" srcOrd="5" destOrd="0" presId="urn:microsoft.com/office/officeart/2005/8/layout/radial6"/>
    <dgm:cxn modelId="{FD8E807E-B1B3-438E-84D3-CA1A3F0572EA}" type="presParOf" srcId="{5731ADBC-C5E2-4430-9AFA-B3E2FF05C694}" destId="{938669C5-07AD-4178-B9C6-31C70713D7C4}" srcOrd="6" destOrd="0" presId="urn:microsoft.com/office/officeart/2005/8/layout/radial6"/>
    <dgm:cxn modelId="{EEFC8646-D4AA-4487-B33F-67E773ED7CD2}" type="presParOf" srcId="{5731ADBC-C5E2-4430-9AFA-B3E2FF05C694}" destId="{E7808A04-1137-468E-87FB-526E36318396}" srcOrd="7" destOrd="0" presId="urn:microsoft.com/office/officeart/2005/8/layout/radial6"/>
    <dgm:cxn modelId="{5499007B-03A9-429A-B5DC-9F8273CF24E2}" type="presParOf" srcId="{5731ADBC-C5E2-4430-9AFA-B3E2FF05C694}" destId="{7312E6B5-6188-4089-B8BC-66FD6AE5917E}" srcOrd="8" destOrd="0" presId="urn:microsoft.com/office/officeart/2005/8/layout/radial6"/>
    <dgm:cxn modelId="{A2D99901-FF18-4F84-81B0-1D63A0D25793}" type="presParOf" srcId="{5731ADBC-C5E2-4430-9AFA-B3E2FF05C694}" destId="{3CDA7411-DD86-45E6-A950-9527AE45081D}" srcOrd="9" destOrd="0" presId="urn:microsoft.com/office/officeart/2005/8/layout/radial6"/>
    <dgm:cxn modelId="{31B3C30A-4956-48CE-88FE-11FD6837A1C8}" type="presParOf" srcId="{5731ADBC-C5E2-4430-9AFA-B3E2FF05C694}" destId="{A6E264AA-7806-47D1-98B3-45C1ABC5C80B}" srcOrd="10" destOrd="0" presId="urn:microsoft.com/office/officeart/2005/8/layout/radial6"/>
    <dgm:cxn modelId="{99A4BCF4-F49B-4ACF-ADA6-40328F5749AB}" type="presParOf" srcId="{5731ADBC-C5E2-4430-9AFA-B3E2FF05C694}" destId="{AACD554A-FDEB-4BD8-8F94-FF9E3861DD3A}" srcOrd="11" destOrd="0" presId="urn:microsoft.com/office/officeart/2005/8/layout/radial6"/>
    <dgm:cxn modelId="{5C672410-4D32-4BD6-A942-266EECE4630D}" type="presParOf" srcId="{5731ADBC-C5E2-4430-9AFA-B3E2FF05C694}" destId="{76E6355F-1C46-484C-AB96-45A5837DDB85}"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DA64A3-FAFC-47E3-A204-4B91F4BE387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298D5784-DB54-4300-8CA6-F299D917185E}">
      <dgm:prSet phldrT="[Text]" custT="1"/>
      <dgm:spPr/>
      <dgm:t>
        <a:bodyPr/>
        <a:lstStyle/>
        <a:p>
          <a:r>
            <a:rPr lang="en-US" sz="2400" b="1" dirty="0">
              <a:solidFill>
                <a:srgbClr val="003087"/>
              </a:solidFill>
            </a:rPr>
            <a:t>S</a:t>
          </a:r>
          <a:r>
            <a:rPr lang="en-US" sz="2400" dirty="0">
              <a:solidFill>
                <a:srgbClr val="003087"/>
              </a:solidFill>
            </a:rPr>
            <a:t>pace</a:t>
          </a:r>
        </a:p>
      </dgm:t>
    </dgm:pt>
    <dgm:pt modelId="{0CE91780-8409-4527-AE09-BC62A9EA258C}" type="parTrans" cxnId="{AC03FD37-050F-4F34-A303-6C5C992E5488}">
      <dgm:prSet/>
      <dgm:spPr/>
      <dgm:t>
        <a:bodyPr/>
        <a:lstStyle/>
        <a:p>
          <a:endParaRPr lang="en-US"/>
        </a:p>
      </dgm:t>
    </dgm:pt>
    <dgm:pt modelId="{34BDFD34-1427-4429-BB91-C7DD568B073F}" type="sibTrans" cxnId="{AC03FD37-050F-4F34-A303-6C5C992E5488}">
      <dgm:prSet/>
      <dgm:spPr/>
      <dgm:t>
        <a:bodyPr/>
        <a:lstStyle/>
        <a:p>
          <a:endParaRPr lang="en-US"/>
        </a:p>
      </dgm:t>
    </dgm:pt>
    <dgm:pt modelId="{5E53076B-1673-42C1-ACAD-223497B5D31B}">
      <dgm:prSet phldrT="[Text]" custT="1"/>
      <dgm:spPr/>
      <dgm:t>
        <a:bodyPr/>
        <a:lstStyle/>
        <a:p>
          <a:r>
            <a:rPr lang="en-US" sz="2400" b="1" dirty="0">
              <a:solidFill>
                <a:srgbClr val="003087"/>
              </a:solidFill>
            </a:rPr>
            <a:t>T</a:t>
          </a:r>
          <a:r>
            <a:rPr lang="en-US" sz="2400" dirty="0">
              <a:solidFill>
                <a:srgbClr val="003087"/>
              </a:solidFill>
            </a:rPr>
            <a:t>ime</a:t>
          </a:r>
        </a:p>
      </dgm:t>
    </dgm:pt>
    <dgm:pt modelId="{CD015D43-5196-4CB9-87B1-CBCEFC86A167}" type="parTrans" cxnId="{70EC76A8-B744-4985-9443-846D35FD2A32}">
      <dgm:prSet/>
      <dgm:spPr/>
      <dgm:t>
        <a:bodyPr/>
        <a:lstStyle/>
        <a:p>
          <a:endParaRPr lang="en-US"/>
        </a:p>
      </dgm:t>
    </dgm:pt>
    <dgm:pt modelId="{D874424B-7CD1-4422-BB7A-9059411C6133}" type="sibTrans" cxnId="{70EC76A8-B744-4985-9443-846D35FD2A32}">
      <dgm:prSet/>
      <dgm:spPr/>
      <dgm:t>
        <a:bodyPr/>
        <a:lstStyle/>
        <a:p>
          <a:endParaRPr lang="en-US"/>
        </a:p>
      </dgm:t>
    </dgm:pt>
    <dgm:pt modelId="{1E8EC07C-FEFA-4771-83C1-8FE46665B4A6}">
      <dgm:prSet phldrT="[Text]" custT="1"/>
      <dgm:spPr/>
      <dgm:t>
        <a:bodyPr/>
        <a:lstStyle/>
        <a:p>
          <a:r>
            <a:rPr lang="en-US" sz="2400" b="1" dirty="0">
              <a:solidFill>
                <a:srgbClr val="003087"/>
              </a:solidFill>
            </a:rPr>
            <a:t>E</a:t>
          </a:r>
          <a:r>
            <a:rPr lang="en-US" sz="2400" dirty="0">
              <a:solidFill>
                <a:srgbClr val="003087"/>
              </a:solidFill>
            </a:rPr>
            <a:t>ducation</a:t>
          </a:r>
        </a:p>
      </dgm:t>
    </dgm:pt>
    <dgm:pt modelId="{1AE011A9-3991-41DA-B347-DA11B759EA7B}" type="parTrans" cxnId="{B6A8D70C-EEC9-48C1-9A7D-49E420F48EC0}">
      <dgm:prSet/>
      <dgm:spPr/>
      <dgm:t>
        <a:bodyPr/>
        <a:lstStyle/>
        <a:p>
          <a:endParaRPr lang="en-US"/>
        </a:p>
      </dgm:t>
    </dgm:pt>
    <dgm:pt modelId="{EA2F5B0A-C384-45E4-8174-5D6F5336EF33}" type="sibTrans" cxnId="{B6A8D70C-EEC9-48C1-9A7D-49E420F48EC0}">
      <dgm:prSet/>
      <dgm:spPr/>
      <dgm:t>
        <a:bodyPr/>
        <a:lstStyle/>
        <a:p>
          <a:endParaRPr lang="en-US"/>
        </a:p>
      </dgm:t>
    </dgm:pt>
    <dgm:pt modelId="{B0C5772E-7652-4C49-9815-E3D7CAD56ADC}">
      <dgm:prSet phldrT="[Text]" custT="1"/>
      <dgm:spPr/>
      <dgm:t>
        <a:bodyPr/>
        <a:lstStyle/>
        <a:p>
          <a:r>
            <a:rPr lang="en-US" sz="2400" b="1" dirty="0" err="1">
              <a:solidFill>
                <a:srgbClr val="003087"/>
              </a:solidFill>
            </a:rPr>
            <a:t>P</a:t>
          </a:r>
          <a:r>
            <a:rPr lang="en-US" sz="2400" dirty="0" err="1">
              <a:solidFill>
                <a:srgbClr val="003087"/>
              </a:solidFill>
            </a:rPr>
            <a:t>romotionPolicies</a:t>
          </a:r>
          <a:r>
            <a:rPr lang="en-US" sz="2400" dirty="0">
              <a:solidFill>
                <a:srgbClr val="003087"/>
              </a:solidFill>
            </a:rPr>
            <a:t> Protocols</a:t>
          </a:r>
        </a:p>
      </dgm:t>
    </dgm:pt>
    <dgm:pt modelId="{9114FD3E-F085-433D-BB65-0D317F3F7E4E}" type="parTrans" cxnId="{3A40C432-0D7E-4577-9509-99B74798D4D9}">
      <dgm:prSet/>
      <dgm:spPr/>
      <dgm:t>
        <a:bodyPr/>
        <a:lstStyle/>
        <a:p>
          <a:endParaRPr lang="en-US"/>
        </a:p>
      </dgm:t>
    </dgm:pt>
    <dgm:pt modelId="{2CA1A062-2BDC-49B0-8802-452E371AC0DC}" type="sibTrans" cxnId="{3A40C432-0D7E-4577-9509-99B74798D4D9}">
      <dgm:prSet/>
      <dgm:spPr/>
      <dgm:t>
        <a:bodyPr/>
        <a:lstStyle/>
        <a:p>
          <a:endParaRPr lang="en-US"/>
        </a:p>
      </dgm:t>
    </dgm:pt>
    <dgm:pt modelId="{AF271DE5-64B6-4940-B313-6190A4C834E2}">
      <dgm:prSet phldrT="[Text]" custT="1"/>
      <dgm:spPr/>
      <dgm:t>
        <a:bodyPr/>
        <a:lstStyle/>
        <a:p>
          <a:r>
            <a:rPr lang="en-US" sz="2400" b="1" dirty="0">
              <a:solidFill>
                <a:srgbClr val="003087"/>
              </a:solidFill>
            </a:rPr>
            <a:t>S</a:t>
          </a:r>
          <a:r>
            <a:rPr lang="en-US" sz="2400" dirty="0">
              <a:solidFill>
                <a:srgbClr val="003087"/>
              </a:solidFill>
            </a:rPr>
            <a:t>upport</a:t>
          </a:r>
        </a:p>
      </dgm:t>
    </dgm:pt>
    <dgm:pt modelId="{4B5BEF3E-D53D-4AD8-A0A4-529E9E3348DF}" type="parTrans" cxnId="{548EC4F3-E5AD-48FE-8D99-321E44FDADD0}">
      <dgm:prSet/>
      <dgm:spPr/>
      <dgm:t>
        <a:bodyPr/>
        <a:lstStyle/>
        <a:p>
          <a:endParaRPr lang="en-US"/>
        </a:p>
      </dgm:t>
    </dgm:pt>
    <dgm:pt modelId="{8F7211BF-53BA-4BF6-B689-2C90CD8A964E}" type="sibTrans" cxnId="{548EC4F3-E5AD-48FE-8D99-321E44FDADD0}">
      <dgm:prSet/>
      <dgm:spPr/>
      <dgm:t>
        <a:bodyPr/>
        <a:lstStyle/>
        <a:p>
          <a:endParaRPr lang="en-US"/>
        </a:p>
      </dgm:t>
    </dgm:pt>
    <dgm:pt modelId="{5A409AA9-0DD5-4AC4-82CC-74B1117FBEC2}" type="pres">
      <dgm:prSet presAssocID="{BBDA64A3-FAFC-47E3-A204-4B91F4BE3873}" presName="rootnode" presStyleCnt="0">
        <dgm:presLayoutVars>
          <dgm:chMax/>
          <dgm:chPref/>
          <dgm:dir/>
          <dgm:animLvl val="lvl"/>
        </dgm:presLayoutVars>
      </dgm:prSet>
      <dgm:spPr/>
    </dgm:pt>
    <dgm:pt modelId="{D180853B-8880-4A34-9A08-B15E09C0A7EB}" type="pres">
      <dgm:prSet presAssocID="{298D5784-DB54-4300-8CA6-F299D917185E}" presName="composite" presStyleCnt="0"/>
      <dgm:spPr/>
    </dgm:pt>
    <dgm:pt modelId="{9067560A-CDB7-4B45-ADD9-3073F7DF907B}" type="pres">
      <dgm:prSet presAssocID="{298D5784-DB54-4300-8CA6-F299D917185E}" presName="LShape" presStyleLbl="alignNode1" presStyleIdx="0" presStyleCnt="9" custScaleY="192422" custLinFactNeighborX="8392" custLinFactNeighborY="-6347"/>
      <dgm:spPr>
        <a:solidFill>
          <a:srgbClr val="FFC600"/>
        </a:solidFill>
      </dgm:spPr>
    </dgm:pt>
    <dgm:pt modelId="{F4B2D11E-B658-4EDE-A399-9649F63C6E61}" type="pres">
      <dgm:prSet presAssocID="{298D5784-DB54-4300-8CA6-F299D917185E}" presName="ParentText" presStyleLbl="revTx" presStyleIdx="0" presStyleCnt="5" custLinFactNeighborX="9485" custLinFactNeighborY="-26724">
        <dgm:presLayoutVars>
          <dgm:chMax val="0"/>
          <dgm:chPref val="0"/>
          <dgm:bulletEnabled val="1"/>
        </dgm:presLayoutVars>
      </dgm:prSet>
      <dgm:spPr/>
    </dgm:pt>
    <dgm:pt modelId="{ACA0377D-8468-4354-829A-7D2664E197D7}" type="pres">
      <dgm:prSet presAssocID="{298D5784-DB54-4300-8CA6-F299D917185E}" presName="Triangle" presStyleLbl="alignNode1" presStyleIdx="1" presStyleCnt="9" custLinFactY="-55537" custLinFactNeighborX="66125" custLinFactNeighborY="-100000"/>
      <dgm:spPr>
        <a:solidFill>
          <a:srgbClr val="FFC600"/>
        </a:solidFill>
      </dgm:spPr>
    </dgm:pt>
    <dgm:pt modelId="{92216C3C-C33C-4046-845F-5B4B68F3D799}" type="pres">
      <dgm:prSet presAssocID="{34BDFD34-1427-4429-BB91-C7DD568B073F}" presName="sibTrans" presStyleCnt="0"/>
      <dgm:spPr/>
    </dgm:pt>
    <dgm:pt modelId="{06F4D645-1048-4710-9EE4-8FF6D89875BA}" type="pres">
      <dgm:prSet presAssocID="{34BDFD34-1427-4429-BB91-C7DD568B073F}" presName="space" presStyleCnt="0"/>
      <dgm:spPr/>
    </dgm:pt>
    <dgm:pt modelId="{6504D7B7-8B6C-4F5C-84E2-28834418CC0D}" type="pres">
      <dgm:prSet presAssocID="{5E53076B-1673-42C1-ACAD-223497B5D31B}" presName="composite" presStyleCnt="0"/>
      <dgm:spPr/>
    </dgm:pt>
    <dgm:pt modelId="{3E344EFD-3A4B-4B20-8400-02AC0B2C28D1}" type="pres">
      <dgm:prSet presAssocID="{5E53076B-1673-42C1-ACAD-223497B5D31B}" presName="LShape" presStyleLbl="alignNode1" presStyleIdx="2" presStyleCnt="9" custScaleY="244892" custLinFactNeighborX="2962" custLinFactNeighborY="-41397"/>
      <dgm:spPr>
        <a:solidFill>
          <a:srgbClr val="FFC600"/>
        </a:solidFill>
      </dgm:spPr>
    </dgm:pt>
    <dgm:pt modelId="{01BECF9E-17D8-48BE-8774-665515B691AD}" type="pres">
      <dgm:prSet presAssocID="{5E53076B-1673-42C1-ACAD-223497B5D31B}" presName="ParentText" presStyleLbl="revTx" presStyleIdx="1" presStyleCnt="5" custLinFactNeighborX="11154" custLinFactNeighborY="-77624">
        <dgm:presLayoutVars>
          <dgm:chMax val="0"/>
          <dgm:chPref val="0"/>
          <dgm:bulletEnabled val="1"/>
        </dgm:presLayoutVars>
      </dgm:prSet>
      <dgm:spPr/>
    </dgm:pt>
    <dgm:pt modelId="{F4264B6E-B057-4033-8D1B-2A6F3546026F}" type="pres">
      <dgm:prSet presAssocID="{5E53076B-1673-42C1-ACAD-223497B5D31B}" presName="Triangle" presStyleLbl="alignNode1" presStyleIdx="3" presStyleCnt="9" custLinFactY="-173088" custLinFactNeighborX="33826" custLinFactNeighborY="-200000"/>
      <dgm:spPr>
        <a:solidFill>
          <a:srgbClr val="FFC600"/>
        </a:solidFill>
      </dgm:spPr>
    </dgm:pt>
    <dgm:pt modelId="{D6FBA588-615E-4297-83CD-D4BF7EA2473F}" type="pres">
      <dgm:prSet presAssocID="{D874424B-7CD1-4422-BB7A-9059411C6133}" presName="sibTrans" presStyleCnt="0"/>
      <dgm:spPr/>
    </dgm:pt>
    <dgm:pt modelId="{32310003-3648-4513-B5B9-600747B5D491}" type="pres">
      <dgm:prSet presAssocID="{D874424B-7CD1-4422-BB7A-9059411C6133}" presName="space" presStyleCnt="0"/>
      <dgm:spPr/>
    </dgm:pt>
    <dgm:pt modelId="{DC5C52E4-7914-4994-A62D-1C136AC3FA46}" type="pres">
      <dgm:prSet presAssocID="{1E8EC07C-FEFA-4771-83C1-8FE46665B4A6}" presName="composite" presStyleCnt="0"/>
      <dgm:spPr/>
    </dgm:pt>
    <dgm:pt modelId="{DA1F3EC0-E00C-43DE-988E-2EE15A266289}" type="pres">
      <dgm:prSet presAssocID="{1E8EC07C-FEFA-4771-83C1-8FE46665B4A6}" presName="LShape" presStyleLbl="alignNode1" presStyleIdx="4" presStyleCnt="9" custScaleY="247732" custLinFactNeighborY="-73926"/>
      <dgm:spPr>
        <a:solidFill>
          <a:srgbClr val="FFC600"/>
        </a:solidFill>
      </dgm:spPr>
    </dgm:pt>
    <dgm:pt modelId="{3A3B1B3B-749E-49FB-B99E-2E94BDD0CE58}" type="pres">
      <dgm:prSet presAssocID="{1E8EC07C-FEFA-4771-83C1-8FE46665B4A6}" presName="ParentText" presStyleLbl="revTx" presStyleIdx="2" presStyleCnt="5" custScaleX="112470" custLinFactY="-4797" custLinFactNeighborX="9296" custLinFactNeighborY="-100000">
        <dgm:presLayoutVars>
          <dgm:chMax val="0"/>
          <dgm:chPref val="0"/>
          <dgm:bulletEnabled val="1"/>
        </dgm:presLayoutVars>
      </dgm:prSet>
      <dgm:spPr/>
    </dgm:pt>
    <dgm:pt modelId="{FBB1DD2A-C450-4964-8621-60AEC0D4B70F}" type="pres">
      <dgm:prSet presAssocID="{1E8EC07C-FEFA-4771-83C1-8FE46665B4A6}" presName="Triangle" presStyleLbl="alignNode1" presStyleIdx="5" presStyleCnt="9" custLinFactY="-200000" custLinFactNeighborX="27819" custLinFactNeighborY="-286842"/>
      <dgm:spPr>
        <a:solidFill>
          <a:srgbClr val="FFC600"/>
        </a:solidFill>
      </dgm:spPr>
    </dgm:pt>
    <dgm:pt modelId="{3590E72C-7A59-4D26-890E-D31A32A87937}" type="pres">
      <dgm:prSet presAssocID="{EA2F5B0A-C384-45E4-8174-5D6F5336EF33}" presName="sibTrans" presStyleCnt="0"/>
      <dgm:spPr/>
    </dgm:pt>
    <dgm:pt modelId="{F71A376D-0BD9-4DCB-9597-E9FE4B465DBA}" type="pres">
      <dgm:prSet presAssocID="{EA2F5B0A-C384-45E4-8174-5D6F5336EF33}" presName="space" presStyleCnt="0"/>
      <dgm:spPr/>
    </dgm:pt>
    <dgm:pt modelId="{6D8B78B5-FD9E-4101-A8F7-11EA35EAE659}" type="pres">
      <dgm:prSet presAssocID="{B0C5772E-7652-4C49-9815-E3D7CAD56ADC}" presName="composite" presStyleCnt="0"/>
      <dgm:spPr/>
    </dgm:pt>
    <dgm:pt modelId="{DAD5E7B8-1E36-4D7D-B9B5-E6138AB770B1}" type="pres">
      <dgm:prSet presAssocID="{B0C5772E-7652-4C49-9815-E3D7CAD56ADC}" presName="LShape" presStyleLbl="alignNode1" presStyleIdx="6" presStyleCnt="9" custScaleY="278081" custLinFactNeighborX="-431" custLinFactNeighborY="-40621"/>
      <dgm:spPr>
        <a:solidFill>
          <a:srgbClr val="FFC600"/>
        </a:solidFill>
      </dgm:spPr>
    </dgm:pt>
    <dgm:pt modelId="{A722EF60-528D-447C-9218-F36A4671F80D}" type="pres">
      <dgm:prSet presAssocID="{B0C5772E-7652-4C49-9815-E3D7CAD56ADC}" presName="ParentText" presStyleLbl="revTx" presStyleIdx="3" presStyleCnt="5" custScaleX="115499" custLinFactNeighborX="13100" custLinFactNeighborY="-95320">
        <dgm:presLayoutVars>
          <dgm:chMax val="0"/>
          <dgm:chPref val="0"/>
          <dgm:bulletEnabled val="1"/>
        </dgm:presLayoutVars>
      </dgm:prSet>
      <dgm:spPr/>
    </dgm:pt>
    <dgm:pt modelId="{80EFA01F-E879-452A-B914-60AC4D1BF550}" type="pres">
      <dgm:prSet presAssocID="{B0C5772E-7652-4C49-9815-E3D7CAD56ADC}" presName="Triangle" presStyleLbl="alignNode1" presStyleIdx="7" presStyleCnt="9" custLinFactY="-200000" custLinFactNeighborX="46293" custLinFactNeighborY="-235490"/>
      <dgm:spPr>
        <a:solidFill>
          <a:srgbClr val="FFC600"/>
        </a:solidFill>
      </dgm:spPr>
    </dgm:pt>
    <dgm:pt modelId="{A21F98B9-50F0-4E11-B269-EC4D5813C63E}" type="pres">
      <dgm:prSet presAssocID="{2CA1A062-2BDC-49B0-8802-452E371AC0DC}" presName="sibTrans" presStyleCnt="0"/>
      <dgm:spPr/>
    </dgm:pt>
    <dgm:pt modelId="{0C0697EB-007C-4D33-AE8A-EE1099247EA1}" type="pres">
      <dgm:prSet presAssocID="{2CA1A062-2BDC-49B0-8802-452E371AC0DC}" presName="space" presStyleCnt="0"/>
      <dgm:spPr/>
    </dgm:pt>
    <dgm:pt modelId="{4407A5DB-AF84-44C1-8C38-4A9C19C710C0}" type="pres">
      <dgm:prSet presAssocID="{AF271DE5-64B6-4940-B313-6190A4C834E2}" presName="composite" presStyleCnt="0"/>
      <dgm:spPr/>
    </dgm:pt>
    <dgm:pt modelId="{FB972302-E5DB-4EB7-8EF4-DAEB96B90397}" type="pres">
      <dgm:prSet presAssocID="{AF271DE5-64B6-4940-B313-6190A4C834E2}" presName="LShape" presStyleLbl="alignNode1" presStyleIdx="8" presStyleCnt="9" custScaleY="258367"/>
      <dgm:spPr>
        <a:solidFill>
          <a:srgbClr val="FFC600"/>
        </a:solidFill>
      </dgm:spPr>
    </dgm:pt>
    <dgm:pt modelId="{0CF2F8AB-6D9E-49B1-A350-825E0F0B9694}" type="pres">
      <dgm:prSet presAssocID="{AF271DE5-64B6-4940-B313-6190A4C834E2}" presName="ParentText" presStyleLbl="revTx" presStyleIdx="4" presStyleCnt="5" custScaleX="99524" custLinFactNeighborX="334" custLinFactNeighborY="-53864">
        <dgm:presLayoutVars>
          <dgm:chMax val="0"/>
          <dgm:chPref val="0"/>
          <dgm:bulletEnabled val="1"/>
        </dgm:presLayoutVars>
      </dgm:prSet>
      <dgm:spPr/>
    </dgm:pt>
  </dgm:ptLst>
  <dgm:cxnLst>
    <dgm:cxn modelId="{B6A8D70C-EEC9-48C1-9A7D-49E420F48EC0}" srcId="{BBDA64A3-FAFC-47E3-A204-4B91F4BE3873}" destId="{1E8EC07C-FEFA-4771-83C1-8FE46665B4A6}" srcOrd="2" destOrd="0" parTransId="{1AE011A9-3991-41DA-B347-DA11B759EA7B}" sibTransId="{EA2F5B0A-C384-45E4-8174-5D6F5336EF33}"/>
    <dgm:cxn modelId="{9BE0EB22-A98D-4C5E-B443-5658CF5CE24D}" type="presOf" srcId="{298D5784-DB54-4300-8CA6-F299D917185E}" destId="{F4B2D11E-B658-4EDE-A399-9649F63C6E61}" srcOrd="0" destOrd="0" presId="urn:microsoft.com/office/officeart/2009/3/layout/StepUpProcess"/>
    <dgm:cxn modelId="{3A40C432-0D7E-4577-9509-99B74798D4D9}" srcId="{BBDA64A3-FAFC-47E3-A204-4B91F4BE3873}" destId="{B0C5772E-7652-4C49-9815-E3D7CAD56ADC}" srcOrd="3" destOrd="0" parTransId="{9114FD3E-F085-433D-BB65-0D317F3F7E4E}" sibTransId="{2CA1A062-2BDC-49B0-8802-452E371AC0DC}"/>
    <dgm:cxn modelId="{AC03FD37-050F-4F34-A303-6C5C992E5488}" srcId="{BBDA64A3-FAFC-47E3-A204-4B91F4BE3873}" destId="{298D5784-DB54-4300-8CA6-F299D917185E}" srcOrd="0" destOrd="0" parTransId="{0CE91780-8409-4527-AE09-BC62A9EA258C}" sibTransId="{34BDFD34-1427-4429-BB91-C7DD568B073F}"/>
    <dgm:cxn modelId="{20E5E26A-1B49-4050-8DB0-15CA0876E35F}" type="presOf" srcId="{1E8EC07C-FEFA-4771-83C1-8FE46665B4A6}" destId="{3A3B1B3B-749E-49FB-B99E-2E94BDD0CE58}" srcOrd="0" destOrd="0" presId="urn:microsoft.com/office/officeart/2009/3/layout/StepUpProcess"/>
    <dgm:cxn modelId="{70EC76A8-B744-4985-9443-846D35FD2A32}" srcId="{BBDA64A3-FAFC-47E3-A204-4B91F4BE3873}" destId="{5E53076B-1673-42C1-ACAD-223497B5D31B}" srcOrd="1" destOrd="0" parTransId="{CD015D43-5196-4CB9-87B1-CBCEFC86A167}" sibTransId="{D874424B-7CD1-4422-BB7A-9059411C6133}"/>
    <dgm:cxn modelId="{C0F462B4-61F0-421E-81E5-384D5B84493C}" type="presOf" srcId="{BBDA64A3-FAFC-47E3-A204-4B91F4BE3873}" destId="{5A409AA9-0DD5-4AC4-82CC-74B1117FBEC2}" srcOrd="0" destOrd="0" presId="urn:microsoft.com/office/officeart/2009/3/layout/StepUpProcess"/>
    <dgm:cxn modelId="{88655BB7-1EF2-44CD-9672-848A7335801B}" type="presOf" srcId="{AF271DE5-64B6-4940-B313-6190A4C834E2}" destId="{0CF2F8AB-6D9E-49B1-A350-825E0F0B9694}" srcOrd="0" destOrd="0" presId="urn:microsoft.com/office/officeart/2009/3/layout/StepUpProcess"/>
    <dgm:cxn modelId="{21D7EDE6-47B1-4E1D-9295-8780F80D040F}" type="presOf" srcId="{B0C5772E-7652-4C49-9815-E3D7CAD56ADC}" destId="{A722EF60-528D-447C-9218-F36A4671F80D}" srcOrd="0" destOrd="0" presId="urn:microsoft.com/office/officeart/2009/3/layout/StepUpProcess"/>
    <dgm:cxn modelId="{548EC4F3-E5AD-48FE-8D99-321E44FDADD0}" srcId="{BBDA64A3-FAFC-47E3-A204-4B91F4BE3873}" destId="{AF271DE5-64B6-4940-B313-6190A4C834E2}" srcOrd="4" destOrd="0" parTransId="{4B5BEF3E-D53D-4AD8-A0A4-529E9E3348DF}" sibTransId="{8F7211BF-53BA-4BF6-B689-2C90CD8A964E}"/>
    <dgm:cxn modelId="{6DFA6BFE-8246-482B-B7B2-1771336F2A45}" type="presOf" srcId="{5E53076B-1673-42C1-ACAD-223497B5D31B}" destId="{01BECF9E-17D8-48BE-8774-665515B691AD}" srcOrd="0" destOrd="0" presId="urn:microsoft.com/office/officeart/2009/3/layout/StepUpProcess"/>
    <dgm:cxn modelId="{C5388AFC-0B74-4CBC-A4CF-AA4AA3E6174B}" type="presParOf" srcId="{5A409AA9-0DD5-4AC4-82CC-74B1117FBEC2}" destId="{D180853B-8880-4A34-9A08-B15E09C0A7EB}" srcOrd="0" destOrd="0" presId="urn:microsoft.com/office/officeart/2009/3/layout/StepUpProcess"/>
    <dgm:cxn modelId="{2CD008DA-0A9D-45FA-8D41-38169B7BFA23}" type="presParOf" srcId="{D180853B-8880-4A34-9A08-B15E09C0A7EB}" destId="{9067560A-CDB7-4B45-ADD9-3073F7DF907B}" srcOrd="0" destOrd="0" presId="urn:microsoft.com/office/officeart/2009/3/layout/StepUpProcess"/>
    <dgm:cxn modelId="{C8A2DACB-9E0A-4A3A-B385-FE7BD8EEF16A}" type="presParOf" srcId="{D180853B-8880-4A34-9A08-B15E09C0A7EB}" destId="{F4B2D11E-B658-4EDE-A399-9649F63C6E61}" srcOrd="1" destOrd="0" presId="urn:microsoft.com/office/officeart/2009/3/layout/StepUpProcess"/>
    <dgm:cxn modelId="{52328EC6-F011-4367-8A46-744CEC256883}" type="presParOf" srcId="{D180853B-8880-4A34-9A08-B15E09C0A7EB}" destId="{ACA0377D-8468-4354-829A-7D2664E197D7}" srcOrd="2" destOrd="0" presId="urn:microsoft.com/office/officeart/2009/3/layout/StepUpProcess"/>
    <dgm:cxn modelId="{F715E95B-0933-4040-B6A0-CEEDA1F6FE7A}" type="presParOf" srcId="{5A409AA9-0DD5-4AC4-82CC-74B1117FBEC2}" destId="{92216C3C-C33C-4046-845F-5B4B68F3D799}" srcOrd="1" destOrd="0" presId="urn:microsoft.com/office/officeart/2009/3/layout/StepUpProcess"/>
    <dgm:cxn modelId="{D6C96195-80CF-452C-BD90-41266768E9D2}" type="presParOf" srcId="{92216C3C-C33C-4046-845F-5B4B68F3D799}" destId="{06F4D645-1048-4710-9EE4-8FF6D89875BA}" srcOrd="0" destOrd="0" presId="urn:microsoft.com/office/officeart/2009/3/layout/StepUpProcess"/>
    <dgm:cxn modelId="{C8258E07-5F27-4D6D-A39B-F56D8A7274C1}" type="presParOf" srcId="{5A409AA9-0DD5-4AC4-82CC-74B1117FBEC2}" destId="{6504D7B7-8B6C-4F5C-84E2-28834418CC0D}" srcOrd="2" destOrd="0" presId="urn:microsoft.com/office/officeart/2009/3/layout/StepUpProcess"/>
    <dgm:cxn modelId="{57D6BBCE-FC42-4D46-81E2-38422D1059C9}" type="presParOf" srcId="{6504D7B7-8B6C-4F5C-84E2-28834418CC0D}" destId="{3E344EFD-3A4B-4B20-8400-02AC0B2C28D1}" srcOrd="0" destOrd="0" presId="urn:microsoft.com/office/officeart/2009/3/layout/StepUpProcess"/>
    <dgm:cxn modelId="{3DC98C5D-C1CB-4DC3-814B-7B8E1CBF1677}" type="presParOf" srcId="{6504D7B7-8B6C-4F5C-84E2-28834418CC0D}" destId="{01BECF9E-17D8-48BE-8774-665515B691AD}" srcOrd="1" destOrd="0" presId="urn:microsoft.com/office/officeart/2009/3/layout/StepUpProcess"/>
    <dgm:cxn modelId="{AE0DC5DA-4BEF-4C0A-A8D9-BE2FC6747614}" type="presParOf" srcId="{6504D7B7-8B6C-4F5C-84E2-28834418CC0D}" destId="{F4264B6E-B057-4033-8D1B-2A6F3546026F}" srcOrd="2" destOrd="0" presId="urn:microsoft.com/office/officeart/2009/3/layout/StepUpProcess"/>
    <dgm:cxn modelId="{D2E0C65B-C1CC-488A-B093-2A0F7D69EFD1}" type="presParOf" srcId="{5A409AA9-0DD5-4AC4-82CC-74B1117FBEC2}" destId="{D6FBA588-615E-4297-83CD-D4BF7EA2473F}" srcOrd="3" destOrd="0" presId="urn:microsoft.com/office/officeart/2009/3/layout/StepUpProcess"/>
    <dgm:cxn modelId="{AE8634AF-993D-4D5C-8CC8-169D259DDAF9}" type="presParOf" srcId="{D6FBA588-615E-4297-83CD-D4BF7EA2473F}" destId="{32310003-3648-4513-B5B9-600747B5D491}" srcOrd="0" destOrd="0" presId="urn:microsoft.com/office/officeart/2009/3/layout/StepUpProcess"/>
    <dgm:cxn modelId="{71093746-A8F1-4C6C-9695-5B7C3265E2AB}" type="presParOf" srcId="{5A409AA9-0DD5-4AC4-82CC-74B1117FBEC2}" destId="{DC5C52E4-7914-4994-A62D-1C136AC3FA46}" srcOrd="4" destOrd="0" presId="urn:microsoft.com/office/officeart/2009/3/layout/StepUpProcess"/>
    <dgm:cxn modelId="{FAE3AA5A-FC08-4AC7-9EFC-03EA5A4D68C0}" type="presParOf" srcId="{DC5C52E4-7914-4994-A62D-1C136AC3FA46}" destId="{DA1F3EC0-E00C-43DE-988E-2EE15A266289}" srcOrd="0" destOrd="0" presId="urn:microsoft.com/office/officeart/2009/3/layout/StepUpProcess"/>
    <dgm:cxn modelId="{F8EC4A89-78BE-469D-A6F5-327443EB4D62}" type="presParOf" srcId="{DC5C52E4-7914-4994-A62D-1C136AC3FA46}" destId="{3A3B1B3B-749E-49FB-B99E-2E94BDD0CE58}" srcOrd="1" destOrd="0" presId="urn:microsoft.com/office/officeart/2009/3/layout/StepUpProcess"/>
    <dgm:cxn modelId="{E43A1E49-4B1F-426F-8DAE-0F5F1CBBC391}" type="presParOf" srcId="{DC5C52E4-7914-4994-A62D-1C136AC3FA46}" destId="{FBB1DD2A-C450-4964-8621-60AEC0D4B70F}" srcOrd="2" destOrd="0" presId="urn:microsoft.com/office/officeart/2009/3/layout/StepUpProcess"/>
    <dgm:cxn modelId="{1ABB3982-906D-44EB-8A91-C0C437FA82B8}" type="presParOf" srcId="{5A409AA9-0DD5-4AC4-82CC-74B1117FBEC2}" destId="{3590E72C-7A59-4D26-890E-D31A32A87937}" srcOrd="5" destOrd="0" presId="urn:microsoft.com/office/officeart/2009/3/layout/StepUpProcess"/>
    <dgm:cxn modelId="{E99F916D-A7DC-4440-8D8A-9B269E38E59D}" type="presParOf" srcId="{3590E72C-7A59-4D26-890E-D31A32A87937}" destId="{F71A376D-0BD9-4DCB-9597-E9FE4B465DBA}" srcOrd="0" destOrd="0" presId="urn:microsoft.com/office/officeart/2009/3/layout/StepUpProcess"/>
    <dgm:cxn modelId="{E7417740-DACA-4600-B1B6-905F103081D6}" type="presParOf" srcId="{5A409AA9-0DD5-4AC4-82CC-74B1117FBEC2}" destId="{6D8B78B5-FD9E-4101-A8F7-11EA35EAE659}" srcOrd="6" destOrd="0" presId="urn:microsoft.com/office/officeart/2009/3/layout/StepUpProcess"/>
    <dgm:cxn modelId="{4FAEB0EB-6DB9-4495-BBD7-95A421FB8D33}" type="presParOf" srcId="{6D8B78B5-FD9E-4101-A8F7-11EA35EAE659}" destId="{DAD5E7B8-1E36-4D7D-B9B5-E6138AB770B1}" srcOrd="0" destOrd="0" presId="urn:microsoft.com/office/officeart/2009/3/layout/StepUpProcess"/>
    <dgm:cxn modelId="{8833045A-6827-484C-BA7D-F867F8C40AC8}" type="presParOf" srcId="{6D8B78B5-FD9E-4101-A8F7-11EA35EAE659}" destId="{A722EF60-528D-447C-9218-F36A4671F80D}" srcOrd="1" destOrd="0" presId="urn:microsoft.com/office/officeart/2009/3/layout/StepUpProcess"/>
    <dgm:cxn modelId="{9F628DF1-8853-4532-B0FD-FB1516F61F40}" type="presParOf" srcId="{6D8B78B5-FD9E-4101-A8F7-11EA35EAE659}" destId="{80EFA01F-E879-452A-B914-60AC4D1BF550}" srcOrd="2" destOrd="0" presId="urn:microsoft.com/office/officeart/2009/3/layout/StepUpProcess"/>
    <dgm:cxn modelId="{3C02EB63-6F6E-416D-99DB-EBC160A9AD43}" type="presParOf" srcId="{5A409AA9-0DD5-4AC4-82CC-74B1117FBEC2}" destId="{A21F98B9-50F0-4E11-B269-EC4D5813C63E}" srcOrd="7" destOrd="0" presId="urn:microsoft.com/office/officeart/2009/3/layout/StepUpProcess"/>
    <dgm:cxn modelId="{DD42DBBF-4F56-439E-9668-CE0BDD058B01}" type="presParOf" srcId="{A21F98B9-50F0-4E11-B269-EC4D5813C63E}" destId="{0C0697EB-007C-4D33-AE8A-EE1099247EA1}" srcOrd="0" destOrd="0" presId="urn:microsoft.com/office/officeart/2009/3/layout/StepUpProcess"/>
    <dgm:cxn modelId="{4D6B0595-4F1E-482B-A7B8-628F27BB4568}" type="presParOf" srcId="{5A409AA9-0DD5-4AC4-82CC-74B1117FBEC2}" destId="{4407A5DB-AF84-44C1-8C38-4A9C19C710C0}" srcOrd="8" destOrd="0" presId="urn:microsoft.com/office/officeart/2009/3/layout/StepUpProcess"/>
    <dgm:cxn modelId="{505D8341-8D9D-42BC-AA69-4FAF7D532A26}" type="presParOf" srcId="{4407A5DB-AF84-44C1-8C38-4A9C19C710C0}" destId="{FB972302-E5DB-4EB7-8EF4-DAEB96B90397}" srcOrd="0" destOrd="0" presId="urn:microsoft.com/office/officeart/2009/3/layout/StepUpProcess"/>
    <dgm:cxn modelId="{ABA2DC95-D39F-4770-9BC4-DE429C46F447}" type="presParOf" srcId="{4407A5DB-AF84-44C1-8C38-4A9C19C710C0}" destId="{0CF2F8AB-6D9E-49B1-A350-825E0F0B969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6355F-1C46-484C-AB96-45A5837DDB85}">
      <dsp:nvSpPr>
        <dsp:cNvPr id="0" name=""/>
        <dsp:cNvSpPr/>
      </dsp:nvSpPr>
      <dsp:spPr>
        <a:xfrm>
          <a:off x="1599053" y="659591"/>
          <a:ext cx="4401269" cy="4401269"/>
        </a:xfrm>
        <a:prstGeom prst="blockArc">
          <a:avLst>
            <a:gd name="adj1" fmla="val 10800000"/>
            <a:gd name="adj2" fmla="val 16200000"/>
            <a:gd name="adj3" fmla="val 4638"/>
          </a:avLst>
        </a:prstGeom>
        <a:solidFill>
          <a:srgbClr val="00B3E3"/>
        </a:solidFill>
        <a:ln>
          <a:noFill/>
        </a:ln>
        <a:effectLst/>
      </dsp:spPr>
      <dsp:style>
        <a:lnRef idx="0">
          <a:scrgbClr r="0" g="0" b="0"/>
        </a:lnRef>
        <a:fillRef idx="1">
          <a:scrgbClr r="0" g="0" b="0"/>
        </a:fillRef>
        <a:effectRef idx="0">
          <a:scrgbClr r="0" g="0" b="0"/>
        </a:effectRef>
        <a:fontRef idx="minor">
          <a:schemeClr val="lt1"/>
        </a:fontRef>
      </dsp:style>
    </dsp:sp>
    <dsp:sp modelId="{3CDA7411-DD86-45E6-A950-9527AE45081D}">
      <dsp:nvSpPr>
        <dsp:cNvPr id="0" name=""/>
        <dsp:cNvSpPr/>
      </dsp:nvSpPr>
      <dsp:spPr>
        <a:xfrm>
          <a:off x="1599053" y="659591"/>
          <a:ext cx="4401269" cy="4401269"/>
        </a:xfrm>
        <a:prstGeom prst="blockArc">
          <a:avLst>
            <a:gd name="adj1" fmla="val 5400000"/>
            <a:gd name="adj2" fmla="val 10800000"/>
            <a:gd name="adj3" fmla="val 4638"/>
          </a:avLst>
        </a:prstGeom>
        <a:solidFill>
          <a:srgbClr val="00B3E3"/>
        </a:solidFill>
        <a:ln>
          <a:noFill/>
        </a:ln>
        <a:effectLst/>
      </dsp:spPr>
      <dsp:style>
        <a:lnRef idx="0">
          <a:scrgbClr r="0" g="0" b="0"/>
        </a:lnRef>
        <a:fillRef idx="1">
          <a:scrgbClr r="0" g="0" b="0"/>
        </a:fillRef>
        <a:effectRef idx="0">
          <a:scrgbClr r="0" g="0" b="0"/>
        </a:effectRef>
        <a:fontRef idx="minor">
          <a:schemeClr val="lt1"/>
        </a:fontRef>
      </dsp:style>
    </dsp:sp>
    <dsp:sp modelId="{938669C5-07AD-4178-B9C6-31C70713D7C4}">
      <dsp:nvSpPr>
        <dsp:cNvPr id="0" name=""/>
        <dsp:cNvSpPr/>
      </dsp:nvSpPr>
      <dsp:spPr>
        <a:xfrm>
          <a:off x="1599053" y="659591"/>
          <a:ext cx="4401269" cy="4401269"/>
        </a:xfrm>
        <a:prstGeom prst="blockArc">
          <a:avLst>
            <a:gd name="adj1" fmla="val 0"/>
            <a:gd name="adj2" fmla="val 5400000"/>
            <a:gd name="adj3" fmla="val 4638"/>
          </a:avLst>
        </a:prstGeom>
        <a:solidFill>
          <a:srgbClr val="00B3E3"/>
        </a:solidFill>
        <a:ln>
          <a:noFill/>
        </a:ln>
        <a:effectLst/>
      </dsp:spPr>
      <dsp:style>
        <a:lnRef idx="0">
          <a:scrgbClr r="0" g="0" b="0"/>
        </a:lnRef>
        <a:fillRef idx="1">
          <a:scrgbClr r="0" g="0" b="0"/>
        </a:fillRef>
        <a:effectRef idx="0">
          <a:scrgbClr r="0" g="0" b="0"/>
        </a:effectRef>
        <a:fontRef idx="minor">
          <a:schemeClr val="lt1"/>
        </a:fontRef>
      </dsp:style>
    </dsp:sp>
    <dsp:sp modelId="{961229FE-B9F9-454C-9B03-FF8B4AEF129B}">
      <dsp:nvSpPr>
        <dsp:cNvPr id="0" name=""/>
        <dsp:cNvSpPr/>
      </dsp:nvSpPr>
      <dsp:spPr>
        <a:xfrm>
          <a:off x="1599053" y="659591"/>
          <a:ext cx="4401269" cy="4401269"/>
        </a:xfrm>
        <a:prstGeom prst="blockArc">
          <a:avLst>
            <a:gd name="adj1" fmla="val 16200000"/>
            <a:gd name="adj2" fmla="val 0"/>
            <a:gd name="adj3" fmla="val 4638"/>
          </a:avLst>
        </a:prstGeom>
        <a:solidFill>
          <a:srgbClr val="00B3E3"/>
        </a:solidFill>
        <a:ln>
          <a:noFill/>
        </a:ln>
        <a:effectLst/>
      </dsp:spPr>
      <dsp:style>
        <a:lnRef idx="0">
          <a:scrgbClr r="0" g="0" b="0"/>
        </a:lnRef>
        <a:fillRef idx="1">
          <a:scrgbClr r="0" g="0" b="0"/>
        </a:fillRef>
        <a:effectRef idx="0">
          <a:scrgbClr r="0" g="0" b="0"/>
        </a:effectRef>
        <a:fontRef idx="minor">
          <a:schemeClr val="lt1"/>
        </a:fontRef>
      </dsp:style>
    </dsp:sp>
    <dsp:sp modelId="{E78E07CE-34E2-4440-95DF-3C943972EA9C}">
      <dsp:nvSpPr>
        <dsp:cNvPr id="0" name=""/>
        <dsp:cNvSpPr/>
      </dsp:nvSpPr>
      <dsp:spPr>
        <a:xfrm>
          <a:off x="2407156" y="1668238"/>
          <a:ext cx="2785064" cy="2383975"/>
        </a:xfrm>
        <a:prstGeom prst="ellipse">
          <a:avLst/>
        </a:prstGeom>
        <a:solidFill>
          <a:schemeClr val="lt1">
            <a:hueOff val="0"/>
            <a:satOff val="0"/>
            <a:lumOff val="0"/>
            <a:alphaOff val="0"/>
          </a:schemeClr>
        </a:solidFill>
        <a:ln w="76200" cap="flat" cmpd="sng" algn="ctr">
          <a:solidFill>
            <a:srgbClr val="00B3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latin typeface="+mn-lt"/>
              <a:ea typeface="Calibri" panose="020F0502020204030204" pitchFamily="34" charset="0"/>
              <a:cs typeface="Calibri" panose="020F0502020204030204" pitchFamily="34" charset="0"/>
            </a:rPr>
            <a:t>Written and communicated employee breastfeeding support policy</a:t>
          </a:r>
          <a:r>
            <a:rPr lang="en-US" altLang="en-US" sz="1800" kern="1200" dirty="0">
              <a:latin typeface="+mn-lt"/>
              <a:ea typeface="Calibri" panose="020F0502020204030204" pitchFamily="34" charset="0"/>
              <a:cs typeface="Calibri" panose="020F0502020204030204" pitchFamily="34" charset="0"/>
            </a:rPr>
            <a:t> </a:t>
          </a:r>
          <a:endParaRPr lang="en-US" sz="1800" b="1" kern="1200" dirty="0">
            <a:solidFill>
              <a:schemeClr val="tx1"/>
            </a:solidFill>
          </a:endParaRPr>
        </a:p>
      </dsp:txBody>
      <dsp:txXfrm>
        <a:off x="2815019" y="2017363"/>
        <a:ext cx="1969338" cy="1685725"/>
      </dsp:txXfrm>
    </dsp:sp>
    <dsp:sp modelId="{3F966753-855D-44B5-9ADC-80CA26DC8A9B}">
      <dsp:nvSpPr>
        <dsp:cNvPr id="0" name=""/>
        <dsp:cNvSpPr/>
      </dsp:nvSpPr>
      <dsp:spPr>
        <a:xfrm>
          <a:off x="3090907" y="1842"/>
          <a:ext cx="1417562" cy="1417562"/>
        </a:xfrm>
        <a:prstGeom prst="ellipse">
          <a:avLst/>
        </a:prstGeom>
        <a:solidFill>
          <a:schemeClr val="lt1">
            <a:hueOff val="0"/>
            <a:satOff val="0"/>
            <a:lumOff val="0"/>
            <a:alphaOff val="0"/>
          </a:schemeClr>
        </a:solidFill>
        <a:ln w="12700" cap="flat" cmpd="sng" algn="ctr">
          <a:solidFill>
            <a:srgbClr val="FFC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Work schedule flexibility</a:t>
          </a:r>
        </a:p>
        <a:p>
          <a:pPr marL="0" lvl="0" indent="0" algn="ctr" defTabSz="666750">
            <a:lnSpc>
              <a:spcPct val="90000"/>
            </a:lnSpc>
            <a:spcBef>
              <a:spcPct val="0"/>
            </a:spcBef>
            <a:spcAft>
              <a:spcPct val="35000"/>
            </a:spcAft>
            <a:buNone/>
          </a:pPr>
          <a:r>
            <a:rPr lang="en-US" sz="1500" kern="1200" dirty="0"/>
            <a:t>&amp; break time </a:t>
          </a:r>
        </a:p>
      </dsp:txBody>
      <dsp:txXfrm>
        <a:off x="3298504" y="209439"/>
        <a:ext cx="1002368" cy="1002368"/>
      </dsp:txXfrm>
    </dsp:sp>
    <dsp:sp modelId="{D536221F-7D09-4BA8-8F0E-351EE763D2AE}">
      <dsp:nvSpPr>
        <dsp:cNvPr id="0" name=""/>
        <dsp:cNvSpPr/>
      </dsp:nvSpPr>
      <dsp:spPr>
        <a:xfrm>
          <a:off x="5216021" y="2117182"/>
          <a:ext cx="1466539" cy="1486087"/>
        </a:xfrm>
        <a:prstGeom prst="ellipse">
          <a:avLst/>
        </a:prstGeom>
        <a:solidFill>
          <a:schemeClr val="lt1">
            <a:hueOff val="0"/>
            <a:satOff val="0"/>
            <a:lumOff val="0"/>
            <a:alphaOff val="0"/>
          </a:schemeClr>
        </a:solidFill>
        <a:ln w="12700" cap="flat" cmpd="sng" algn="ctr">
          <a:solidFill>
            <a:srgbClr val="FFC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Accessible, private  space, other than a bathroom</a:t>
          </a:r>
        </a:p>
      </dsp:txBody>
      <dsp:txXfrm>
        <a:off x="5430791" y="2334814"/>
        <a:ext cx="1036999" cy="1050823"/>
      </dsp:txXfrm>
    </dsp:sp>
    <dsp:sp modelId="{E7808A04-1137-468E-87FB-526E36318396}">
      <dsp:nvSpPr>
        <dsp:cNvPr id="0" name=""/>
        <dsp:cNvSpPr/>
      </dsp:nvSpPr>
      <dsp:spPr>
        <a:xfrm>
          <a:off x="3098002" y="4301650"/>
          <a:ext cx="1403372" cy="1416357"/>
        </a:xfrm>
        <a:prstGeom prst="ellipse">
          <a:avLst/>
        </a:prstGeom>
        <a:solidFill>
          <a:schemeClr val="lt1">
            <a:hueOff val="0"/>
            <a:satOff val="0"/>
            <a:lumOff val="0"/>
            <a:alphaOff val="0"/>
          </a:schemeClr>
        </a:solidFill>
        <a:ln w="12700" cap="flat" cmpd="sng" algn="ctr">
          <a:solidFill>
            <a:srgbClr val="FFC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Access to hygienic storage</a:t>
          </a:r>
        </a:p>
      </dsp:txBody>
      <dsp:txXfrm>
        <a:off x="3303521" y="4509071"/>
        <a:ext cx="992334" cy="1001515"/>
      </dsp:txXfrm>
    </dsp:sp>
    <dsp:sp modelId="{A6E264AA-7806-47D1-98B3-45C1ABC5C80B}">
      <dsp:nvSpPr>
        <dsp:cNvPr id="0" name=""/>
        <dsp:cNvSpPr/>
      </dsp:nvSpPr>
      <dsp:spPr>
        <a:xfrm>
          <a:off x="941304" y="2151445"/>
          <a:ext cx="1417562" cy="1417562"/>
        </a:xfrm>
        <a:prstGeom prst="ellipse">
          <a:avLst/>
        </a:prstGeom>
        <a:solidFill>
          <a:schemeClr val="lt1">
            <a:hueOff val="0"/>
            <a:satOff val="0"/>
            <a:lumOff val="0"/>
            <a:alphaOff val="0"/>
          </a:schemeClr>
        </a:solidFill>
        <a:ln w="12700" cap="flat" cmpd="sng" algn="ctr">
          <a:solidFill>
            <a:srgbClr val="FFC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Access to clean, safe water source</a:t>
          </a:r>
        </a:p>
      </dsp:txBody>
      <dsp:txXfrm>
        <a:off x="1148901" y="2359042"/>
        <a:ext cx="1002368" cy="1002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7560A-CDB7-4B45-ADD9-3073F7DF907B}">
      <dsp:nvSpPr>
        <dsp:cNvPr id="0" name=""/>
        <dsp:cNvSpPr/>
      </dsp:nvSpPr>
      <dsp:spPr>
        <a:xfrm rot="5400000">
          <a:off x="15602" y="5379605"/>
          <a:ext cx="2100130" cy="1816097"/>
        </a:xfrm>
        <a:prstGeom prst="corner">
          <a:avLst>
            <a:gd name="adj1" fmla="val 16120"/>
            <a:gd name="adj2" fmla="val 1611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2D11E-B658-4EDE-A399-9649F63C6E61}">
      <dsp:nvSpPr>
        <dsp:cNvPr id="0" name=""/>
        <dsp:cNvSpPr/>
      </dsp:nvSpPr>
      <dsp:spPr>
        <a:xfrm>
          <a:off x="340880" y="5607424"/>
          <a:ext cx="1639582" cy="14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3087"/>
              </a:solidFill>
            </a:rPr>
            <a:t>S</a:t>
          </a:r>
          <a:r>
            <a:rPr lang="en-US" sz="2400" kern="1200" dirty="0">
              <a:solidFill>
                <a:srgbClr val="003087"/>
              </a:solidFill>
            </a:rPr>
            <a:t>pace</a:t>
          </a:r>
        </a:p>
      </dsp:txBody>
      <dsp:txXfrm>
        <a:off x="340880" y="5607424"/>
        <a:ext cx="1639582" cy="1437190"/>
      </dsp:txXfrm>
    </dsp:sp>
    <dsp:sp modelId="{ACA0377D-8468-4354-829A-7D2664E197D7}">
      <dsp:nvSpPr>
        <dsp:cNvPr id="0" name=""/>
        <dsp:cNvSpPr/>
      </dsp:nvSpPr>
      <dsp:spPr>
        <a:xfrm>
          <a:off x="1720154" y="4834012"/>
          <a:ext cx="309355" cy="309355"/>
        </a:xfrm>
        <a:prstGeom prst="triangle">
          <a:avLst>
            <a:gd name="adj" fmla="val 10000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344EFD-3A4B-4B20-8400-02AC0B2C28D1}">
      <dsp:nvSpPr>
        <dsp:cNvPr id="0" name=""/>
        <dsp:cNvSpPr/>
      </dsp:nvSpPr>
      <dsp:spPr>
        <a:xfrm rot="5400000">
          <a:off x="1637823" y="4227437"/>
          <a:ext cx="2672798" cy="1816097"/>
        </a:xfrm>
        <a:prstGeom prst="corner">
          <a:avLst>
            <a:gd name="adj1" fmla="val 16120"/>
            <a:gd name="adj2" fmla="val 1611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ECF9E-17D8-48BE-8774-665515B691AD}">
      <dsp:nvSpPr>
        <dsp:cNvPr id="0" name=""/>
        <dsp:cNvSpPr/>
      </dsp:nvSpPr>
      <dsp:spPr>
        <a:xfrm>
          <a:off x="2375414" y="4106269"/>
          <a:ext cx="1639582" cy="14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3087"/>
              </a:solidFill>
            </a:rPr>
            <a:t>T</a:t>
          </a:r>
          <a:r>
            <a:rPr lang="en-US" sz="2400" kern="1200" dirty="0">
              <a:solidFill>
                <a:srgbClr val="003087"/>
              </a:solidFill>
            </a:rPr>
            <a:t>ime</a:t>
          </a:r>
        </a:p>
      </dsp:txBody>
      <dsp:txXfrm>
        <a:off x="2375414" y="4106269"/>
        <a:ext cx="1639582" cy="1437190"/>
      </dsp:txXfrm>
    </dsp:sp>
    <dsp:sp modelId="{F4264B6E-B057-4033-8D1B-2A6F3546026F}">
      <dsp:nvSpPr>
        <dsp:cNvPr id="0" name=""/>
        <dsp:cNvSpPr/>
      </dsp:nvSpPr>
      <dsp:spPr>
        <a:xfrm>
          <a:off x="3627405" y="3391381"/>
          <a:ext cx="309355" cy="309355"/>
        </a:xfrm>
        <a:prstGeom prst="triangle">
          <a:avLst>
            <a:gd name="adj" fmla="val 10000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F3EC0-E00C-43DE-988E-2EE15A266289}">
      <dsp:nvSpPr>
        <dsp:cNvPr id="0" name=""/>
        <dsp:cNvSpPr/>
      </dsp:nvSpPr>
      <dsp:spPr>
        <a:xfrm rot="5400000">
          <a:off x="3575702" y="2800951"/>
          <a:ext cx="2703794" cy="1816097"/>
        </a:xfrm>
        <a:prstGeom prst="corner">
          <a:avLst>
            <a:gd name="adj1" fmla="val 16120"/>
            <a:gd name="adj2" fmla="val 1611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B1B3B-749E-49FB-B99E-2E94BDD0CE58}">
      <dsp:nvSpPr>
        <dsp:cNvPr id="0" name=""/>
        <dsp:cNvSpPr/>
      </dsp:nvSpPr>
      <dsp:spPr>
        <a:xfrm>
          <a:off x="4249892" y="2644283"/>
          <a:ext cx="1844038" cy="14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3087"/>
              </a:solidFill>
            </a:rPr>
            <a:t>E</a:t>
          </a:r>
          <a:r>
            <a:rPr lang="en-US" sz="2400" kern="1200" dirty="0">
              <a:solidFill>
                <a:srgbClr val="003087"/>
              </a:solidFill>
            </a:rPr>
            <a:t>ducation</a:t>
          </a:r>
        </a:p>
      </dsp:txBody>
      <dsp:txXfrm>
        <a:off x="4249892" y="2644283"/>
        <a:ext cx="1844038" cy="1437190"/>
      </dsp:txXfrm>
    </dsp:sp>
    <dsp:sp modelId="{FBB1DD2A-C450-4964-8621-60AEC0D4B70F}">
      <dsp:nvSpPr>
        <dsp:cNvPr id="0" name=""/>
        <dsp:cNvSpPr/>
      </dsp:nvSpPr>
      <dsp:spPr>
        <a:xfrm>
          <a:off x="5615992" y="1968020"/>
          <a:ext cx="309355" cy="309355"/>
        </a:xfrm>
        <a:prstGeom prst="triangle">
          <a:avLst>
            <a:gd name="adj" fmla="val 10000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5E7B8-1E36-4D7D-B9B5-E6138AB770B1}">
      <dsp:nvSpPr>
        <dsp:cNvPr id="0" name=""/>
        <dsp:cNvSpPr/>
      </dsp:nvSpPr>
      <dsp:spPr>
        <a:xfrm rot="5400000">
          <a:off x="5409427" y="1911876"/>
          <a:ext cx="3035029" cy="1816097"/>
        </a:xfrm>
        <a:prstGeom prst="corner">
          <a:avLst>
            <a:gd name="adj1" fmla="val 16120"/>
            <a:gd name="adj2" fmla="val 1611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2EF60-528D-447C-9218-F36A4671F80D}">
      <dsp:nvSpPr>
        <dsp:cNvPr id="0" name=""/>
        <dsp:cNvSpPr/>
      </dsp:nvSpPr>
      <dsp:spPr>
        <a:xfrm>
          <a:off x="6294600" y="1527913"/>
          <a:ext cx="1893701" cy="14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solidFill>
                <a:srgbClr val="003087"/>
              </a:solidFill>
            </a:rPr>
            <a:t>P</a:t>
          </a:r>
          <a:r>
            <a:rPr lang="en-US" sz="2400" kern="1200" dirty="0" err="1">
              <a:solidFill>
                <a:srgbClr val="003087"/>
              </a:solidFill>
            </a:rPr>
            <a:t>romotionPolicies</a:t>
          </a:r>
          <a:r>
            <a:rPr lang="en-US" sz="2400" kern="1200" dirty="0">
              <a:solidFill>
                <a:srgbClr val="003087"/>
              </a:solidFill>
            </a:rPr>
            <a:t> Protocols</a:t>
          </a:r>
        </a:p>
      </dsp:txBody>
      <dsp:txXfrm>
        <a:off x="6294600" y="1527913"/>
        <a:ext cx="1893701" cy="1437190"/>
      </dsp:txXfrm>
    </dsp:sp>
    <dsp:sp modelId="{80EFA01F-E879-452A-B914-60AC4D1BF550}">
      <dsp:nvSpPr>
        <dsp:cNvPr id="0" name=""/>
        <dsp:cNvSpPr/>
      </dsp:nvSpPr>
      <dsp:spPr>
        <a:xfrm>
          <a:off x="7680312" y="874307"/>
          <a:ext cx="309355" cy="309355"/>
        </a:xfrm>
        <a:prstGeom prst="triangle">
          <a:avLst>
            <a:gd name="adj" fmla="val 10000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72302-E5DB-4EB7-8EF4-DAEB96B90397}">
      <dsp:nvSpPr>
        <dsp:cNvPr id="0" name=""/>
        <dsp:cNvSpPr/>
      </dsp:nvSpPr>
      <dsp:spPr>
        <a:xfrm rot="5400000">
          <a:off x="7532005" y="1044612"/>
          <a:ext cx="2819867" cy="1816097"/>
        </a:xfrm>
        <a:prstGeom prst="corner">
          <a:avLst>
            <a:gd name="adj1" fmla="val 16120"/>
            <a:gd name="adj2" fmla="val 16110"/>
          </a:avLst>
        </a:prstGeom>
        <a:solidFill>
          <a:srgbClr val="FFC6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2F8AB-6D9E-49B1-A350-825E0F0B9694}">
      <dsp:nvSpPr>
        <dsp:cNvPr id="0" name=""/>
        <dsp:cNvSpPr/>
      </dsp:nvSpPr>
      <dsp:spPr>
        <a:xfrm>
          <a:off x="8223421" y="813105"/>
          <a:ext cx="1631778" cy="14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3087"/>
              </a:solidFill>
            </a:rPr>
            <a:t>S</a:t>
          </a:r>
          <a:r>
            <a:rPr lang="en-US" sz="2400" kern="1200" dirty="0">
              <a:solidFill>
                <a:srgbClr val="003087"/>
              </a:solidFill>
            </a:rPr>
            <a:t>upport</a:t>
          </a:r>
        </a:p>
      </dsp:txBody>
      <dsp:txXfrm>
        <a:off x="8223421" y="813105"/>
        <a:ext cx="1631778" cy="14371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US" dirty="0"/>
          </a:p>
        </p:txBody>
      </p:sp>
      <p:sp>
        <p:nvSpPr>
          <p:cNvPr id="921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pPr>
              <a:defRPr/>
            </a:pPr>
            <a:fld id="{4B04BC72-85CB-4AF6-93AF-2782B9F2B0F3}" type="slidenum">
              <a:rPr lang="en-US" altLang="en-US"/>
              <a:pPr>
                <a:defRPr/>
              </a:pPr>
              <a:t>‹#›</a:t>
            </a:fld>
            <a:endParaRPr lang="en-US" altLang="en-US" dirty="0"/>
          </a:p>
        </p:txBody>
      </p:sp>
    </p:spTree>
    <p:extLst>
      <p:ext uri="{BB962C8B-B14F-4D97-AF65-F5344CB8AC3E}">
        <p14:creationId xmlns:p14="http://schemas.microsoft.com/office/powerpoint/2010/main" val="240430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52558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77754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promotion</a:t>
            </a:r>
          </a:p>
          <a:p>
            <a:r>
              <a:rPr lang="en-US" altLang="en-US" dirty="0">
                <a:ea typeface="ＭＳ Ｐゴシック" panose="020B0600070205080204" pitchFamily="34" charset="-128"/>
              </a:rPr>
              <a:t>Place = space</a:t>
            </a:r>
          </a:p>
        </p:txBody>
      </p:sp>
    </p:spTree>
    <p:extLst>
      <p:ext uri="{BB962C8B-B14F-4D97-AF65-F5344CB8AC3E}">
        <p14:creationId xmlns:p14="http://schemas.microsoft.com/office/powerpoint/2010/main" val="308904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04BC72-85CB-4AF6-93AF-2782B9F2B0F3}" type="slidenum">
              <a:rPr lang="en-US" altLang="en-US" smtClean="0"/>
              <a:pPr>
                <a:defRPr/>
              </a:pPr>
              <a:t>14</a:t>
            </a:fld>
            <a:endParaRPr lang="en-US" altLang="en-US" dirty="0"/>
          </a:p>
        </p:txBody>
      </p:sp>
    </p:spTree>
    <p:extLst>
      <p:ext uri="{BB962C8B-B14F-4D97-AF65-F5344CB8AC3E}">
        <p14:creationId xmlns:p14="http://schemas.microsoft.com/office/powerpoint/2010/main" val="106094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
          <p:cNvSpPr>
            <a:spLocks noGrp="1" noRot="1" noChangeAspect="1" noChangeArrowheads="1" noTextEdit="1"/>
          </p:cNvSpPr>
          <p:nvPr>
            <p:ph type="sldImg"/>
          </p:nvPr>
        </p:nvSpPr>
        <p:spPr>
          <a:solidFill>
            <a:srgbClr val="FFFFFF"/>
          </a:solidFill>
          <a:ln/>
        </p:spPr>
      </p:sp>
      <p:sp>
        <p:nvSpPr>
          <p:cNvPr id="18125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200">
                <a:latin typeface="Lucida Grande" charset="0"/>
                <a:ea typeface="ＭＳ Ｐゴシック" panose="020B0600070205080204" pitchFamily="34" charset="-128"/>
                <a:sym typeface="Lucida Grande" charset="0"/>
              </a:rPr>
              <a:t>Single user</a:t>
            </a:r>
          </a:p>
        </p:txBody>
      </p:sp>
    </p:spTree>
    <p:extLst>
      <p:ext uri="{BB962C8B-B14F-4D97-AF65-F5344CB8AC3E}">
        <p14:creationId xmlns:p14="http://schemas.microsoft.com/office/powerpoint/2010/main" val="338947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large manufacturing company converted a shower room by closing off the shower portion and using a sink area to provide nursing moms with access to running water.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0CD4C-2758-4989-BF21-7C8AC766B16C}"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989140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ea typeface="ＭＳ Ｐゴシック" panose="020B0600070205080204" pitchFamily="34" charset="-128"/>
              </a:rPr>
              <a:t>Ruhm</a:t>
            </a:r>
            <a:r>
              <a:rPr lang="en-US" altLang="en-US" dirty="0">
                <a:ea typeface="ＭＳ Ｐゴシック" panose="020B0600070205080204" pitchFamily="34" charset="-128"/>
              </a:rPr>
              <a:t> (2000) analyzed 25 years of data from 16 European countries to examine this relationship and reported that parental leave entitlements substantially reduce mortality during early childhood. (</a:t>
            </a:r>
            <a:r>
              <a:rPr lang="en-US" altLang="en-US" dirty="0" err="1">
                <a:ea typeface="ＭＳ Ｐゴシック" panose="020B0600070205080204" pitchFamily="34" charset="-128"/>
              </a:rPr>
              <a:t>Ruhm</a:t>
            </a:r>
            <a:r>
              <a:rPr lang="en-US" altLang="en-US" dirty="0">
                <a:ea typeface="ＭＳ Ｐゴシック" panose="020B0600070205080204" pitchFamily="34" charset="-128"/>
              </a:rPr>
              <a:t> C. Parental leave and child health. </a:t>
            </a:r>
            <a:r>
              <a:rPr lang="en-US" altLang="en-US" i="1" dirty="0">
                <a:ea typeface="ＭＳ Ｐゴシック" panose="020B0600070205080204" pitchFamily="34" charset="-128"/>
              </a:rPr>
              <a:t>Journal of Health Economics.2000;19:931-960.)</a:t>
            </a:r>
            <a:r>
              <a:rPr lang="en-US" altLang="en-US" dirty="0">
                <a:ea typeface="ＭＳ Ｐゴシック" panose="020B0600070205080204" pitchFamily="34" charset="-128"/>
              </a:rPr>
              <a:t> The availability of one year of job-protected paid leave was associated with nearly a 20% decline in post-neonatal deaths and a 15% decrease in fatalities occurring between year 1 and year 5. Potential mechanisms for this association could be the ability to breastfeed and increased parental involvement.</a:t>
            </a:r>
          </a:p>
          <a:p>
            <a:r>
              <a:rPr lang="en-US" altLang="en-US" dirty="0">
                <a:ea typeface="ＭＳ Ｐゴシック" panose="020B0600070205080204" pitchFamily="34" charset="-128"/>
              </a:rPr>
              <a:t>Having </a:t>
            </a:r>
            <a:r>
              <a:rPr lang="en-US" altLang="en-US" b="1" dirty="0">
                <a:ea typeface="ＭＳ Ｐゴシック" panose="020B0600070205080204" pitchFamily="34" charset="-128"/>
              </a:rPr>
              <a:t>a baby is a leading cause of "poverty spells" in the U.S. -- when income dips below what's needed for basic living expenses.</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In the U.S., 49% of mothers cobble together paid leave following childbirth by using sick days, vacation days, disability leave, and maternity leave.51% of new mothers lack any paid leave -- so some take unpaid leave, some quit, some even lose their jobs.</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The U.S is one of only 4 countries that doesn't offer paid leave to new mothers -- the others are Papua New Guinea, Swaziland, and Lesotho.</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Paid family leave has been shown to reduce infant mortality by as much as 20% (and the U.S. ranks a low 37th of all countries in infant mortality).</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35263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t>
            </a:r>
            <a:r>
              <a:rPr lang="en-US" dirty="0" err="1"/>
              <a:t>url</a:t>
            </a:r>
            <a:r>
              <a:rPr lang="en-US" dirty="0"/>
              <a:t> </a:t>
            </a:r>
          </a:p>
          <a:p>
            <a:r>
              <a:rPr lang="en-US" dirty="0"/>
              <a:t>Breastmilk counts is an great resource for your employees (nursing mothers) and their families.</a:t>
            </a:r>
            <a:r>
              <a:rPr lang="en-US" baseline="0" dirty="0"/>
              <a:t> It provides information on benefits of breastfeeding, how to prepare to breastfeed, and more.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D0C0-95DD-B340-B750-9EC3B204EFC2}"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280349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268941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95574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9259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study completed in 2016 examined the impact of optimal breastfeeding on health outcomes, and found that for every 597 women…. The definition of o</a:t>
            </a:r>
            <a:r>
              <a:rPr lang="en-US" dirty="0"/>
              <a:t>ptimal breastfeeding,</a:t>
            </a:r>
            <a:r>
              <a:rPr lang="en-US" baseline="0" dirty="0"/>
              <a:t> per the American Academy of Pediatrics, is exclusive breastfeeding for about the first six months of a baby’s life. When I say exclusive breastfeeding I mean an infant being fed only breast milk (so not formula or a combination) This study also indicated that more than $17 billion a year could be saved in health care costs and lost productivity… </a:t>
            </a:r>
          </a:p>
          <a:p>
            <a:endParaRPr lang="en-US" baseline="0" dirty="0"/>
          </a:p>
          <a:p>
            <a:r>
              <a:rPr lang="en-US" dirty="0"/>
              <a:t>https://</a:t>
            </a:r>
            <a:r>
              <a:rPr lang="en-US" dirty="0" err="1"/>
              <a:t>www.aap.org</a:t>
            </a:r>
            <a:r>
              <a:rPr lang="en-US" dirty="0"/>
              <a:t>/en-us/about-the-</a:t>
            </a:r>
            <a:r>
              <a:rPr lang="en-US" dirty="0" err="1"/>
              <a:t>aap</a:t>
            </a:r>
            <a:r>
              <a:rPr lang="en-US" dirty="0"/>
              <a:t>/</a:t>
            </a:r>
            <a:r>
              <a:rPr lang="en-US" dirty="0" err="1"/>
              <a:t>aap</a:t>
            </a:r>
            <a:r>
              <a:rPr lang="en-US" dirty="0"/>
              <a:t>-press-room/pages/</a:t>
            </a:r>
            <a:r>
              <a:rPr lang="en-US" dirty="0" err="1"/>
              <a:t>aap</a:t>
            </a:r>
            <a:r>
              <a:rPr lang="en-US" dirty="0"/>
              <a:t>-reaffirms-breastfeeding-</a:t>
            </a:r>
            <a:r>
              <a:rPr lang="en-US" dirty="0" err="1"/>
              <a:t>guidelines.aspx</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8E8CD-4175-4547-A53C-ABDDD4794A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20964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1FCBBF-1B39-4F72-8E75-C3CFC2D44C5C}" type="slidenum">
              <a:rPr kumimoji="0" lang="en-US" altLang="en-US" sz="1200" b="0" i="0" u="none" strike="noStrike" kern="1200" cap="none" spc="0" normalizeH="0" baseline="0" noProof="0">
                <a:ln>
                  <a:noFill/>
                </a:ln>
                <a:solidFill>
                  <a:srgbClr val="022167"/>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022167"/>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04180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recognized for your lactation support program</a:t>
            </a:r>
          </a:p>
          <a:p>
            <a:r>
              <a:rPr lang="en-US" dirty="0"/>
              <a:t>Learn</a:t>
            </a:r>
            <a:r>
              <a:rPr lang="en-US" baseline="0" dirty="0"/>
              <a:t> best practices for lactation support programs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42325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spcBef>
                <a:spcPct val="0"/>
              </a:spcBef>
            </a:pP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22167"/>
                </a:solidFill>
                <a:effectLst/>
                <a:uLnTx/>
                <a:uFillTx/>
                <a:latin typeface="Verdana" panose="020B0604030504040204" pitchFamily="34" charset="0"/>
                <a:ea typeface="+mn-ea"/>
                <a:cs typeface="+mn-cs"/>
              </a:rPr>
              <a:t>Slide </a:t>
            </a:r>
            <a:fld id="{94992023-267A-4D45-ABBF-3364C811C09D}" type="slidenum">
              <a:rPr kumimoji="0" lang="en-US" altLang="en-US" sz="1200" b="0" i="0" u="none" strike="noStrike" kern="1200" cap="none" spc="0" normalizeH="0" baseline="0" noProof="0" smtClean="0">
                <a:ln>
                  <a:noFill/>
                </a:ln>
                <a:solidFill>
                  <a:srgbClr val="022167"/>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22167"/>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68546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87%</a:t>
            </a:r>
            <a:r>
              <a:rPr lang="en-US" baseline="0" dirty="0"/>
              <a:t> of WIC population as of June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2167"/>
                </a:solidFill>
                <a:effectLst/>
                <a:uLnTx/>
                <a:uFillTx/>
                <a:latin typeface="Verdana"/>
                <a:ea typeface="+mn-ea"/>
                <a:cs typeface="+mn-cs"/>
              </a:rPr>
              <a:t>Slide </a:t>
            </a:r>
            <a:fld id="{29DE756F-184F-4D3A-B7EF-A08AD88F334E}"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391751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D3051-9B5A-054B-B279-A563A7236809}" type="slidenum">
              <a:rPr kumimoji="0" lang="en-US" sz="1200" b="0" i="0" u="none" strike="noStrike" kern="1200" cap="none" spc="0" normalizeH="0" baseline="0" noProof="0" smtClean="0">
                <a:ln>
                  <a:noFill/>
                </a:ln>
                <a:solidFill>
                  <a:srgbClr val="022167"/>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22167"/>
              </a:solidFill>
              <a:effectLst/>
              <a:uLnTx/>
              <a:uFillTx/>
              <a:latin typeface="Verdana"/>
              <a:ea typeface="+mn-ea"/>
              <a:cs typeface="+mn-cs"/>
            </a:endParaRPr>
          </a:p>
        </p:txBody>
      </p:sp>
    </p:spTree>
    <p:extLst>
      <p:ext uri="{BB962C8B-B14F-4D97-AF65-F5344CB8AC3E}">
        <p14:creationId xmlns:p14="http://schemas.microsoft.com/office/powerpoint/2010/main" val="177747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8E8CD-4175-4547-A53C-ABDDD4794A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98674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8E8CD-4175-4547-A53C-ABDDD4794A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464752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dirty="0">
                <a:solidFill>
                  <a:srgbClr val="603913"/>
                </a:solidFill>
                <a:latin typeface="Calibri" charset="0"/>
                <a:ea typeface="ＭＳ Ｐゴシック" charset="0"/>
              </a:rPr>
              <a:t>In general, women need 30 minutes (15 to 20 minutes for milk expression, plus time to get to and from a private space and to wash hands and equipment) approximately every 2 to 3 hours to express breastmilk or to breastfeed.</a:t>
            </a:r>
          </a:p>
          <a:p>
            <a:pPr marL="171450" lvl="0" indent="-171450">
              <a:buFont typeface="Arial"/>
              <a:buChar char="•"/>
            </a:pPr>
            <a:r>
              <a:rPr lang="en-US" sz="1200" dirty="0">
                <a:solidFill>
                  <a:srgbClr val="603913"/>
                </a:solidFill>
                <a:latin typeface="Calibri" charset="0"/>
                <a:ea typeface="ＭＳ Ｐゴシック" charset="0"/>
              </a:rPr>
              <a:t>Needs may vary from women to women and over the course of the breastfeeding period.</a:t>
            </a:r>
          </a:p>
          <a:p>
            <a:pPr marL="171450" indent="-171450">
              <a:buFont typeface="Arial"/>
              <a:buChar char="•"/>
            </a:pPr>
            <a:r>
              <a:rPr lang="en-US" dirty="0"/>
              <a:t>Breaks for lactation are similar to other work breaks (attend to physical needs): </a:t>
            </a:r>
          </a:p>
          <a:p>
            <a:pPr marL="628650" lvl="1" indent="-171450">
              <a:buFont typeface="Arial"/>
              <a:buChar char="•"/>
            </a:pPr>
            <a:r>
              <a:rPr lang="en-US" dirty="0"/>
              <a:t>Time to eat/drink, restroom breaks, accommodation for health needs (e.g. diabetes)</a:t>
            </a:r>
          </a:p>
          <a:p>
            <a:pPr marL="628650" lvl="1" indent="-171450">
              <a:buFont typeface="Arial"/>
              <a:buChar char="•"/>
            </a:pPr>
            <a:r>
              <a:rPr lang="en-US" dirty="0"/>
              <a:t>When mother and child are separated for more than a few hours, the woman must express milk. </a:t>
            </a:r>
          </a:p>
          <a:p>
            <a:pPr marL="628650" lvl="1" indent="-171450">
              <a:buFont typeface="Arial"/>
              <a:buChar char="•"/>
            </a:pPr>
            <a:r>
              <a:rPr lang="en-US" dirty="0"/>
              <a:t>Missing even one needed pumping session can have undesirable consequences:</a:t>
            </a:r>
            <a:r>
              <a:rPr lang="en-US" baseline="0" dirty="0"/>
              <a:t> </a:t>
            </a:r>
            <a:r>
              <a:rPr lang="en-US" dirty="0"/>
              <a:t>Discomfort – Leaking – Inflammation –</a:t>
            </a:r>
            <a:r>
              <a:rPr lang="en-US" baseline="0" dirty="0"/>
              <a:t> </a:t>
            </a:r>
            <a:r>
              <a:rPr lang="en-US" dirty="0"/>
              <a:t>Infection – Decreased Milk Production</a:t>
            </a:r>
            <a:r>
              <a:rPr lang="en-US" baseline="0" dirty="0"/>
              <a:t> -- </a:t>
            </a:r>
            <a:r>
              <a:rPr lang="en-US" dirty="0"/>
              <a:t>Breastfeeding Cessation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8E8CD-4175-4547-A53C-ABDDD4794A76}"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35242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hangingPunct="1">
              <a:defRPr/>
            </a:pPr>
            <a:r>
              <a:rPr lang="en-US" dirty="0"/>
              <a:t>Gray coloring: </a:t>
            </a:r>
          </a:p>
          <a:p>
            <a:pPr defTabSz="931774" eaLnBrk="1" hangingPunct="1">
              <a:defRPr/>
            </a:pPr>
            <a:endParaRPr lang="en-US" dirty="0"/>
          </a:p>
          <a:p>
            <a:pPr defTabSz="931774" eaLnBrk="1" hangingPunct="1">
              <a:defRPr/>
            </a:pPr>
            <a:r>
              <a:rPr lang="en-US" dirty="0"/>
              <a:t>The Texas Mother-Friendly Worksite Program was developed by the Texas Department of State Health Services (DSHS) in 1995 in adherence with Texas Health and Safety Code 165. Breastfeeding as one of many efforts to support women in reaching their personal breastfeeding goals by encouraging employers to develop a worksite lactation support program and be recognized for their efforts through a Mother-Friendly Worksite Designation. The designation requires employers to have a written policy highlighting four different criteria: work schedule flexibility, access to clean, safe water source, lactation space (other than a bathroom) and access to storage. To date we’ve designated over 2600 worksites in Texas. </a:t>
            </a:r>
            <a:endParaRPr lang="en-US" altLang="en-US" dirty="0"/>
          </a:p>
          <a:p>
            <a:pPr eaLnBrk="1" hangingPunct="1"/>
            <a:endParaRPr lang="en-US" altLang="en-US" dirty="0"/>
          </a:p>
          <a:p>
            <a:pPr eaLnBrk="1" hangingPunct="1"/>
            <a:r>
              <a:rPr lang="en-US" altLang="en-US" dirty="0"/>
              <a:t>Sec. 619.003.  POLICY ON EXPRESSING BREAST MILK.  (a) A public employer shall develop a written policy on the expression of breast milk by employees under this chapter. </a:t>
            </a:r>
          </a:p>
          <a:p>
            <a:pPr eaLnBrk="1" hangingPunct="1"/>
            <a:r>
              <a:rPr lang="en-US" altLang="en-US" dirty="0"/>
              <a:t>(b)  A policy developed under Subsection (a) must state that the public employer shall:</a:t>
            </a:r>
          </a:p>
          <a:p>
            <a:pPr eaLnBrk="1" hangingPunct="1"/>
            <a:r>
              <a:rPr lang="en-US" altLang="en-US" dirty="0"/>
              <a:t>(1)  support the practice of expressing breast milk; and </a:t>
            </a:r>
          </a:p>
          <a:p>
            <a:pPr eaLnBrk="1" hangingPunct="1"/>
            <a:r>
              <a:rPr lang="en-US" altLang="en-US" dirty="0"/>
              <a:t>(2)  make reasonable accommodations for the needs of employees who express breast milk.</a:t>
            </a:r>
          </a:p>
          <a:p>
            <a:pPr eaLnBrk="1" hangingPunct="1"/>
            <a:endParaRPr lang="en-US" altLang="en-US" dirty="0"/>
          </a:p>
          <a:p>
            <a:pPr eaLnBrk="1" hangingPunct="1"/>
            <a:r>
              <a:rPr lang="en-US" altLang="en-US" dirty="0"/>
              <a:t>A </a:t>
            </a:r>
            <a:r>
              <a:rPr lang="en-US" altLang="en-US" b="1" dirty="0"/>
              <a:t>policy</a:t>
            </a:r>
            <a:r>
              <a:rPr lang="en-US" altLang="en-US" dirty="0"/>
              <a:t>…must state that the public employer shall:</a:t>
            </a:r>
          </a:p>
          <a:p>
            <a:pPr eaLnBrk="1" hangingPunct="1">
              <a:buFont typeface="Arial" panose="020B0604020202020204" pitchFamily="34" charset="0"/>
              <a:buNone/>
            </a:pPr>
            <a:r>
              <a:rPr lang="en-US" altLang="en-US" dirty="0"/>
              <a:t>(1)  </a:t>
            </a:r>
            <a:r>
              <a:rPr lang="en-US" altLang="en-US" b="1" dirty="0"/>
              <a:t>provide a reasonable amount of break time </a:t>
            </a:r>
            <a:r>
              <a:rPr lang="en-US" altLang="en-US" dirty="0"/>
              <a:t>for an employee to express breast milk each time the employee has need to express the milk; and</a:t>
            </a:r>
          </a:p>
          <a:p>
            <a:pPr eaLnBrk="1" fontAlgn="t" hangingPunct="1">
              <a:buFont typeface="Arial" panose="020B0604020202020204" pitchFamily="34" charset="0"/>
              <a:buNone/>
            </a:pPr>
            <a:r>
              <a:rPr lang="en-US" altLang="en-US" dirty="0"/>
              <a:t>(2)  provide a </a:t>
            </a:r>
            <a:r>
              <a:rPr lang="en-US" altLang="en-US" b="1" dirty="0"/>
              <a:t>place, other than a multiple user bathroom</a:t>
            </a:r>
            <a:r>
              <a:rPr lang="en-US" altLang="en-US" dirty="0"/>
              <a:t>, that is shielded from view and free from intrusion from other employees and the public where the employee can express  breast milk.</a:t>
            </a:r>
          </a:p>
          <a:p>
            <a:pPr eaLnBrk="1" fontAlgn="t" hangingPunct="1"/>
            <a:r>
              <a:rPr lang="en-US" altLang="en-US" dirty="0"/>
              <a:t>Prohibits discrimination for asserting the right</a:t>
            </a:r>
          </a:p>
          <a:p>
            <a:pPr eaLnBrk="1" fontAlgn="t" hangingPunct="1"/>
            <a:r>
              <a:rPr lang="en-US" altLang="en-US" dirty="0"/>
              <a:t>States that no cause of action is created </a:t>
            </a:r>
          </a:p>
          <a:p>
            <a:endParaRPr lang="en-US" dirty="0"/>
          </a:p>
          <a:p>
            <a:r>
              <a:rPr lang="en-US" sz="1200" b="0" i="0" kern="1200" dirty="0">
                <a:solidFill>
                  <a:schemeClr val="tx1"/>
                </a:solidFill>
                <a:effectLst/>
                <a:latin typeface="Arial" charset="0"/>
                <a:ea typeface="+mn-ea"/>
                <a:cs typeface="+mn-cs"/>
              </a:rPr>
              <a:t>"The</a:t>
            </a:r>
            <a:r>
              <a:rPr lang="en-US" sz="1200" b="1" i="0" kern="1200" dirty="0">
                <a:solidFill>
                  <a:schemeClr val="tx1"/>
                </a:solidFill>
                <a:effectLst/>
                <a:latin typeface="Arial" charset="0"/>
                <a:ea typeface="+mn-ea"/>
                <a:cs typeface="+mn-cs"/>
              </a:rPr>
              <a:t> Texas Mother-Friendly Worksite Technical Assistance and Support Program (TMFW-TASP)</a:t>
            </a:r>
            <a:r>
              <a:rPr lang="en-US" sz="1200" b="0" i="0" kern="1200" dirty="0">
                <a:solidFill>
                  <a:schemeClr val="tx1"/>
                </a:solidFill>
                <a:effectLst/>
                <a:latin typeface="Arial" charset="0"/>
                <a:ea typeface="+mn-ea"/>
                <a:cs typeface="+mn-cs"/>
              </a:rPr>
              <a:t> is a program of the Texas Department of State Health Services (DSHS) and is administered by the Michael &amp; Susan Dell Center for Healthy Living at the </a:t>
            </a:r>
            <a:r>
              <a:rPr lang="en-US" sz="1200" b="0" i="0" kern="1200" dirty="0" err="1">
                <a:solidFill>
                  <a:schemeClr val="tx1"/>
                </a:solidFill>
                <a:effectLst/>
                <a:latin typeface="Arial" charset="0"/>
                <a:ea typeface="+mn-ea"/>
                <a:cs typeface="+mn-cs"/>
              </a:rPr>
              <a:t>UTHealth</a:t>
            </a:r>
            <a:r>
              <a:rPr lang="en-US" sz="1200" b="0" i="0" kern="1200" dirty="0">
                <a:solidFill>
                  <a:schemeClr val="tx1"/>
                </a:solidFill>
                <a:effectLst/>
                <a:latin typeface="Arial" charset="0"/>
                <a:ea typeface="+mn-ea"/>
                <a:cs typeface="+mn-cs"/>
              </a:rPr>
              <a:t> School of Public Health in Austin. </a:t>
            </a:r>
            <a:r>
              <a:rPr lang="en-US" sz="1200" b="1" i="0" kern="1200" dirty="0">
                <a:solidFill>
                  <a:schemeClr val="tx1"/>
                </a:solidFill>
                <a:effectLst/>
                <a:latin typeface="Arial" charset="0"/>
                <a:ea typeface="+mn-ea"/>
                <a:cs typeface="+mn-cs"/>
              </a:rPr>
              <a:t>TMFW-TASP </a:t>
            </a:r>
            <a:r>
              <a:rPr lang="en-US" sz="1200" b="0" i="0" kern="1200" dirty="0">
                <a:solidFill>
                  <a:schemeClr val="tx1"/>
                </a:solidFill>
                <a:effectLst/>
                <a:latin typeface="Arial" charset="0"/>
                <a:ea typeface="+mn-ea"/>
                <a:cs typeface="+mn-cs"/>
              </a:rPr>
              <a:t>was established in 2015 to encourage and assist employers to develop worksite lactation support programs and be recognized for their efforts through the Mother-Friendly Worksite designation. The Texas Mother-Friendly Worksite designation demonstrates a proactive and basic level of support for nursing mothers in the workplace, though those worksites which go beyond basic criteria can be awarded Silver- or Gold-level designations. In addition to providing technical assistance and support to worksites across Texas which are seeking the designation, </a:t>
            </a:r>
            <a:r>
              <a:rPr lang="en-US" sz="1200" b="1" i="0" kern="1200" dirty="0">
                <a:solidFill>
                  <a:schemeClr val="tx1"/>
                </a:solidFill>
                <a:effectLst/>
                <a:latin typeface="Arial" charset="0"/>
                <a:ea typeface="+mn-ea"/>
                <a:cs typeface="+mn-cs"/>
              </a:rPr>
              <a:t>TMFW-TASP</a:t>
            </a:r>
            <a:r>
              <a:rPr lang="en-US" sz="1200" b="0" i="0" kern="1200" dirty="0">
                <a:solidFill>
                  <a:schemeClr val="tx1"/>
                </a:solidFill>
                <a:effectLst/>
                <a:latin typeface="Arial" charset="0"/>
                <a:ea typeface="+mn-ea"/>
                <a:cs typeface="+mn-cs"/>
              </a:rPr>
              <a:t> also provides targeted outreach, conducts evaluations to inform public health practice, and holds promotional events to reach new worksites across employment sectors and geographic regions statewide."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8E8CD-4175-4547-A53C-ABDDD4794A76}"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507007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29" y="2647781"/>
            <a:ext cx="8061771" cy="1944087"/>
          </a:xfrm>
        </p:spPr>
        <p:txBody>
          <a:bodyPr anchor="b">
            <a:noAutofit/>
          </a:bodyPr>
          <a:lstStyle>
            <a:lvl1pPr algn="l">
              <a:defRPr sz="5250" b="1">
                <a:solidFill>
                  <a:srgbClr val="FFC600"/>
                </a:solidFill>
                <a:latin typeface="+mj-lt"/>
              </a:defRPr>
            </a:lvl1pPr>
          </a:lstStyle>
          <a:p>
            <a:r>
              <a:rPr lang="en-US"/>
              <a:t>Click to edit Master title style</a:t>
            </a:r>
          </a:p>
        </p:txBody>
      </p:sp>
      <p:sp>
        <p:nvSpPr>
          <p:cNvPr id="3" name="Subtitle 2"/>
          <p:cNvSpPr>
            <a:spLocks noGrp="1"/>
          </p:cNvSpPr>
          <p:nvPr>
            <p:ph type="subTitle" idx="1"/>
          </p:nvPr>
        </p:nvSpPr>
        <p:spPr>
          <a:xfrm>
            <a:off x="3368229" y="4906341"/>
            <a:ext cx="8061771" cy="654691"/>
          </a:xfrm>
        </p:spPr>
        <p:txBody>
          <a:bodyPr anchor="t"/>
          <a:lstStyle>
            <a:lvl1pPr marL="0" indent="0" algn="l">
              <a:buNone/>
              <a:defRPr sz="2700" b="1">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mj-lt"/>
              </a:defRPr>
            </a:lvl1pPr>
          </a:lstStyle>
          <a:p>
            <a:fld id="{72865769-5599-4967-A891-95431E8530F0}" type="datetime1">
              <a:rPr lang="en-US" smtClean="0"/>
              <a:t>9/25/2019</a:t>
            </a:fld>
            <a:endParaRPr lang="en-US"/>
          </a:p>
        </p:txBody>
      </p:sp>
      <p:sp>
        <p:nvSpPr>
          <p:cNvPr id="5" name="Footer Placeholder 4"/>
          <p:cNvSpPr>
            <a:spLocks noGrp="1"/>
          </p:cNvSpPr>
          <p:nvPr>
            <p:ph type="ftr" sz="quarter" idx="11"/>
          </p:nvPr>
        </p:nvSpPr>
        <p:spPr/>
        <p:txBody>
          <a:bodyPr/>
          <a:lstStyle>
            <a:lvl1pPr>
              <a:defRPr>
                <a:latin typeface="+mj-lt"/>
              </a:defRPr>
            </a:lvl1pPr>
          </a:lstStyle>
          <a:p>
            <a:r>
              <a:rPr lang="en-US"/>
              <a:t>Slide courtesy of Jeanne Mahoney, ACOG</a:t>
            </a:r>
          </a:p>
        </p:txBody>
      </p:sp>
      <p:sp>
        <p:nvSpPr>
          <p:cNvPr id="6" name="Slide Number Placeholder 5"/>
          <p:cNvSpPr>
            <a:spLocks noGrp="1"/>
          </p:cNvSpPr>
          <p:nvPr>
            <p:ph type="sldNum" sz="quarter" idx="12"/>
          </p:nvPr>
        </p:nvSpPr>
        <p:spPr/>
        <p:txBody>
          <a:bodyPr/>
          <a:lstStyle>
            <a:lvl1pPr>
              <a:defRPr>
                <a:latin typeface="+mj-lt"/>
              </a:defRPr>
            </a:lvl1pPr>
          </a:lstStyle>
          <a:p>
            <a:fld id="{23FAF241-A4C7-4445-B23A-055E3967AFEF}" type="slidenum">
              <a:rPr lang="en-US" smtClean="0"/>
              <a:pPr/>
              <a:t>‹#›</a:t>
            </a:fld>
            <a:endParaRPr lang="en-US"/>
          </a:p>
        </p:txBody>
      </p:sp>
      <p:cxnSp>
        <p:nvCxnSpPr>
          <p:cNvPr id="15" name="Line 6"/>
          <p:cNvCxnSpPr/>
          <p:nvPr/>
        </p:nvCxnSpPr>
        <p:spPr>
          <a:xfrm>
            <a:off x="3368229" y="4711002"/>
            <a:ext cx="8061771" cy="13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40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5"/>
            <a:ext cx="5001611" cy="1114960"/>
          </a:xfrm>
        </p:spPr>
        <p:txBody>
          <a:bodyPr anchor="b">
            <a:normAutofit/>
          </a:bodyPr>
          <a:lstStyle>
            <a:lvl1pPr algn="l">
              <a:defRPr sz="5250" b="1" baseline="0">
                <a:solidFill>
                  <a:schemeClr val="bg1"/>
                </a:solidFill>
              </a:defRPr>
            </a:lvl1pPr>
          </a:lstStyle>
          <a:p>
            <a:r>
              <a:rPr lang="en-US"/>
              <a:t>Thank you</a:t>
            </a:r>
          </a:p>
        </p:txBody>
      </p:sp>
      <p:sp>
        <p:nvSpPr>
          <p:cNvPr id="7" name="Text Placeholder 6"/>
          <p:cNvSpPr>
            <a:spLocks noGrp="1"/>
          </p:cNvSpPr>
          <p:nvPr>
            <p:ph type="body" sz="quarter" idx="13"/>
          </p:nvPr>
        </p:nvSpPr>
        <p:spPr>
          <a:xfrm>
            <a:off x="1979289" y="4554842"/>
            <a:ext cx="6841347" cy="1315016"/>
          </a:xfrm>
        </p:spPr>
        <p:txBody>
          <a:bodyPr>
            <a:normAutofit/>
          </a:bodyPr>
          <a:lstStyle>
            <a:lvl1pPr marL="0" indent="0" algn="l">
              <a:buNone/>
              <a:defRPr sz="1800" b="1">
                <a:solidFill>
                  <a:schemeClr val="bg1"/>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5EA62A81-8861-4395-BD68-DF2B0E00BD43}" type="datetime1">
              <a:rPr lang="en-US" smtClean="0"/>
              <a:t>9/25/2019</a:t>
            </a:fld>
            <a:endParaRPr lang="en-US"/>
          </a:p>
        </p:txBody>
      </p:sp>
      <p:sp>
        <p:nvSpPr>
          <p:cNvPr id="4" name="Footer Placeholder 3"/>
          <p:cNvSpPr>
            <a:spLocks noGrp="1"/>
          </p:cNvSpPr>
          <p:nvPr>
            <p:ph type="ftr" sz="quarter" idx="11"/>
          </p:nvPr>
        </p:nvSpPr>
        <p:spPr/>
        <p:txBody>
          <a:bodyPr/>
          <a:lstStyle/>
          <a:p>
            <a:r>
              <a:rPr lang="en-US"/>
              <a:t>Slide courtesy of Jeanne Mahoney, ACOG</a:t>
            </a:r>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a:p>
        </p:txBody>
      </p:sp>
      <p:cxnSp>
        <p:nvCxnSpPr>
          <p:cNvPr id="13" name="Line 12"/>
          <p:cNvCxnSpPr/>
          <p:nvPr/>
        </p:nvCxnSpPr>
        <p:spPr>
          <a:xfrm>
            <a:off x="838199" y="4277573"/>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7081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29" y="2647779"/>
            <a:ext cx="7664860" cy="1944087"/>
          </a:xfrm>
        </p:spPr>
        <p:txBody>
          <a:bodyPr anchor="b">
            <a:noAutofit/>
          </a:bodyPr>
          <a:lstStyle>
            <a:lvl1pPr algn="l">
              <a:defRPr sz="70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3368229" y="4906339"/>
            <a:ext cx="7664860" cy="654691"/>
          </a:xfrm>
        </p:spPr>
        <p:txBody>
          <a:bodyPr anchor="t"/>
          <a:lstStyle>
            <a:lvl1pPr marL="0" indent="0" algn="l">
              <a:buNone/>
              <a:defRPr sz="36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aseline="0">
                <a:solidFill>
                  <a:schemeClr val="accent4">
                    <a:lumMod val="50000"/>
                  </a:schemeClr>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3368229" y="4711002"/>
            <a:ext cx="766486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65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132735"/>
            <a:ext cx="7199670" cy="1268362"/>
          </a:xfrm>
          <a:ln>
            <a:noFill/>
          </a:ln>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29139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0" y="461268"/>
            <a:ext cx="8841193" cy="798296"/>
          </a:xfrm>
        </p:spPr>
        <p:txBody>
          <a:bodyPr anchor="b">
            <a:noAutofit/>
          </a:bodyPr>
          <a:lstStyle>
            <a:lvl1pPr>
              <a:defRPr sz="5000"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449428" y="1856467"/>
            <a:ext cx="8841193" cy="549117"/>
          </a:xfrm>
        </p:spPr>
        <p:txBody>
          <a:bodyPr>
            <a:normAutofit/>
          </a:bodyPr>
          <a:lstStyle>
            <a:lvl1pPr marL="0" indent="0">
              <a:buNone/>
              <a:defRPr sz="3200" b="1">
                <a:solidFill>
                  <a:schemeClr val="accent5">
                    <a:lumMod val="75000"/>
                  </a:schemeClr>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28" y="2654083"/>
            <a:ext cx="8841193" cy="3418886"/>
          </a:xfrm>
        </p:spPr>
        <p:txBody>
          <a:bodyPr>
            <a:normAutofit/>
          </a:bodyPr>
          <a:lstStyle>
            <a:lvl1pPr marL="342900" indent="-342900">
              <a:buFont typeface="Arial" panose="020B0604020202020204" pitchFamily="34" charset="0"/>
              <a:buChar char="•"/>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70C0"/>
                </a:solidFill>
              </a:defRPr>
            </a:lvl1pPr>
          </a:lstStyle>
          <a:p>
            <a:pPr algn="ctr"/>
            <a:fld id="{523972C8-722D-45F6-B4D9-99B5D0CE429E}" type="datetimeFigureOut">
              <a:rPr lang="en-US" smtClean="0"/>
              <a:pPr algn="ct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6" name="Line 15"/>
          <p:cNvCxnSpPr/>
          <p:nvPr userDrawn="1"/>
        </p:nvCxnSpPr>
        <p:spPr>
          <a:xfrm flipV="1">
            <a:off x="2437590" y="1404425"/>
            <a:ext cx="8853031"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540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5" y="664912"/>
            <a:ext cx="8388457" cy="743000"/>
          </a:xfrm>
          <a:effectLst/>
        </p:spPr>
        <p:txBody>
          <a:bodyPr anchor="b">
            <a:noAutofit/>
          </a:bodyPr>
          <a:lstStyle>
            <a:lvl1pPr>
              <a:defRPr sz="5000"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2461631" y="1681843"/>
            <a:ext cx="8389751" cy="4497795"/>
          </a:xfrm>
        </p:spPr>
        <p:txBody>
          <a:bodyPr>
            <a:normAutofit/>
          </a:bodyPr>
          <a:lstStyle>
            <a:lvl1pPr marL="341313" indent="-341313">
              <a:buFont typeface="+mj-lt"/>
              <a:buAutoNum type="arabicPeriod"/>
              <a:defRPr sz="2400"/>
            </a:lvl1pPr>
            <a:lvl2pPr marL="682625" indent="-341313" defTabSz="914400">
              <a:buFont typeface="+mj-lt"/>
              <a:buAutoNum type="alphaLcPeriod"/>
              <a:defRPr sz="2400"/>
            </a:lvl2pPr>
            <a:lvl3pPr marL="1085850" indent="-403225">
              <a:buFont typeface="+mj-lt"/>
              <a:buAutoNum type="romanLcPeriod"/>
              <a:defRPr sz="2400"/>
            </a:lvl3pPr>
            <a:lvl4pPr marL="1085850" indent="0">
              <a:buFont typeface="+mj-lt"/>
              <a:buNone/>
              <a:defRPr sz="2400"/>
            </a:lvl4pPr>
            <a:lvl5pPr marL="1547812" indent="0">
              <a:buFont typeface="+mj-lt"/>
              <a:buNone/>
              <a:defRPr sz="2400"/>
            </a:lvl5pPr>
          </a:lstStyle>
          <a:p>
            <a:pPr lvl="0"/>
            <a:r>
              <a:rPr lang="en-US"/>
              <a:t>Click to edit Master text styles</a:t>
            </a:r>
          </a:p>
          <a:p>
            <a:pPr lvl="1"/>
            <a:r>
              <a:rPr lang="en-US"/>
              <a:t>Second level</a:t>
            </a:r>
          </a:p>
          <a:p>
            <a:pPr lvl="2"/>
            <a:r>
              <a:rPr lang="en-US"/>
              <a:t>Third level</a:t>
            </a:r>
          </a:p>
          <a:p>
            <a:pPr lvl="4"/>
            <a:endParaRPr lang="en-US"/>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flipV="1">
            <a:off x="2462925" y="1473490"/>
            <a:ext cx="8412480"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9659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170173" cy="1504335"/>
          </a:xfrm>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200589"/>
            <a:ext cx="7821480" cy="3902411"/>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a:xfrm>
            <a:off x="838200" y="6356351"/>
            <a:ext cx="2743200" cy="365125"/>
          </a:xfrm>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966649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5" y="664912"/>
            <a:ext cx="8890875"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461632" y="1828300"/>
            <a:ext cx="4282068" cy="4351338"/>
          </a:xfrm>
        </p:spPr>
        <p:txBody>
          <a:bodyPr>
            <a:normAutofit/>
          </a:bodyPr>
          <a:lstStyle>
            <a:lvl1pPr marL="341313" indent="-341313">
              <a:buFont typeface="+mj-lt"/>
              <a:buAutoNum type="arabicPeriod"/>
              <a:defRPr sz="2400"/>
            </a:lvl1pPr>
            <a:lvl2pPr marL="682625" indent="-341313" defTabSz="914400">
              <a:buFont typeface="+mj-lt"/>
              <a:buAutoNum type="alphaLcPeriod"/>
              <a:defRPr sz="2400"/>
            </a:lvl2pPr>
            <a:lvl3pPr marL="1085850" indent="-403225">
              <a:buFont typeface="+mj-lt"/>
              <a:buAutoNum type="romanLcPeriod"/>
              <a:defRPr sz="2400"/>
            </a:lvl3pPr>
            <a:lvl4pPr marL="1085850" indent="0">
              <a:buFont typeface="+mj-lt"/>
              <a:buNone/>
              <a:defRPr sz="2400"/>
            </a:lvl4pPr>
            <a:lvl5pPr marL="1547812" indent="0">
              <a:buFont typeface="+mj-lt"/>
              <a:buNone/>
              <a:defRPr sz="2400"/>
            </a:lvl5pPr>
          </a:lstStyle>
          <a:p>
            <a:pPr lvl="0"/>
            <a:r>
              <a:rPr lang="en-US"/>
              <a:t>Click to edit Master text styles</a:t>
            </a:r>
          </a:p>
          <a:p>
            <a:pPr lvl="1"/>
            <a:r>
              <a:rPr lang="en-US"/>
              <a:t>Second level</a:t>
            </a:r>
          </a:p>
          <a:p>
            <a:pPr lvl="2"/>
            <a:r>
              <a:rPr lang="en-US"/>
              <a:t>Third level</a:t>
            </a:r>
          </a:p>
          <a:p>
            <a:pPr lvl="4"/>
            <a:r>
              <a:rPr lang="en-US"/>
              <a:t>                                                                                                                                                                                                                                                                                                                                                             </a:t>
            </a:r>
          </a:p>
        </p:txBody>
      </p:sp>
      <p:sp>
        <p:nvSpPr>
          <p:cNvPr id="12" name="Content Placeholder 2"/>
          <p:cNvSpPr>
            <a:spLocks noGrp="1"/>
          </p:cNvSpPr>
          <p:nvPr>
            <p:ph sz="half" idx="13"/>
          </p:nvPr>
        </p:nvSpPr>
        <p:spPr>
          <a:xfrm>
            <a:off x="7071732" y="1828300"/>
            <a:ext cx="4282068" cy="4351338"/>
          </a:xfrm>
        </p:spPr>
        <p:txBody>
          <a:bodyPr>
            <a:normAutofit/>
          </a:bodyPr>
          <a:lstStyle>
            <a:lvl1pPr marL="341313" indent="-341313">
              <a:buFont typeface="+mj-lt"/>
              <a:buAutoNum type="arabicPeriod"/>
              <a:defRPr lang="en-US" dirty="0" smtClean="0"/>
            </a:lvl1pPr>
            <a:lvl2pPr marL="682625" indent="-341313" defTabSz="914400">
              <a:buFont typeface="+mj-lt"/>
              <a:buAutoNum type="alphaLcPeriod"/>
              <a:defRPr lang="en-US" dirty="0" smtClean="0"/>
            </a:lvl2pPr>
            <a:lvl3pPr marL="1085850" indent="-403225">
              <a:buFont typeface="+mj-lt"/>
              <a:buAutoNum type="romanLcPeriod"/>
              <a:defRPr lang="en-US" dirty="0" smtClean="0"/>
            </a:lvl3pPr>
            <a:lvl4pPr marL="1085850" indent="0">
              <a:buFont typeface="+mj-lt"/>
              <a:buNone/>
              <a:defRPr sz="2400"/>
            </a:lvl4pPr>
            <a:lvl5pPr marL="1547812"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4"/>
            <a:r>
              <a:rPr lang="en-US"/>
              <a:t>                                                                                                                                                                                                                                                                                                                                                             </a:t>
            </a:r>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a:off x="2462925" y="1475278"/>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771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507525" y="43999"/>
            <a:ext cx="9846276" cy="1325563"/>
          </a:xfrm>
        </p:spPr>
        <p:txBody>
          <a:bodyPr/>
          <a:lstStyle>
            <a:lvl1pPr>
              <a:defRPr>
                <a:solidFill>
                  <a:schemeClr val="bg1"/>
                </a:solidFill>
              </a:defRPr>
            </a:lvl1pPr>
          </a:lstStyle>
          <a:p>
            <a:r>
              <a:rPr lang="en-US"/>
              <a:t>Click to edit Master title style</a:t>
            </a:r>
          </a:p>
        </p:txBody>
      </p:sp>
      <p:sp>
        <p:nvSpPr>
          <p:cNvPr id="7" name="Chart Placeholder 6"/>
          <p:cNvSpPr>
            <a:spLocks noGrp="1"/>
          </p:cNvSpPr>
          <p:nvPr>
            <p:ph type="chart" sz="quarter" idx="13" hasCustomPrompt="1"/>
          </p:nvPr>
        </p:nvSpPr>
        <p:spPr>
          <a:xfrm>
            <a:off x="1507524" y="405735"/>
            <a:ext cx="9846276" cy="5747207"/>
          </a:xfrm>
        </p:spPr>
        <p:txBody>
          <a:bodyPr anchor="ctr"/>
          <a:lstStyle>
            <a:lvl1pPr algn="ctr">
              <a:defRPr/>
            </a:lvl1pPr>
          </a:lstStyle>
          <a:p>
            <a:r>
              <a:rPr lang="en-US"/>
              <a:t> </a:t>
            </a:r>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9/25/2019</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312272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43050" y="393563"/>
            <a:ext cx="9810749" cy="679904"/>
          </a:xfrm>
        </p:spPr>
        <p:txBody>
          <a:bodyPr/>
          <a:lstStyle>
            <a:lvl1pPr>
              <a:defRPr sz="3200" b="1">
                <a:solidFill>
                  <a:schemeClr val="tx1"/>
                </a:solidFill>
              </a:defRPr>
            </a:lvl1pPr>
          </a:lstStyle>
          <a:p>
            <a:r>
              <a:rPr lang="en-US"/>
              <a:t>Click to edit Master title style</a:t>
            </a:r>
          </a:p>
        </p:txBody>
      </p:sp>
      <p:sp>
        <p:nvSpPr>
          <p:cNvPr id="8" name="Content Placeholder 5"/>
          <p:cNvSpPr>
            <a:spLocks noGrp="1"/>
          </p:cNvSpPr>
          <p:nvPr>
            <p:ph sz="quarter" idx="13"/>
          </p:nvPr>
        </p:nvSpPr>
        <p:spPr>
          <a:xfrm>
            <a:off x="1543050" y="1322388"/>
            <a:ext cx="9810749" cy="4768850"/>
          </a:xfrm>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3" name="Date Placeholder 2"/>
          <p:cNvSpPr>
            <a:spLocks noGrp="1"/>
          </p:cNvSpPr>
          <p:nvPr>
            <p:ph type="dt" sz="half" idx="10"/>
          </p:nvPr>
        </p:nvSpPr>
        <p:spPr>
          <a:xfrm>
            <a:off x="838201" y="6356351"/>
            <a:ext cx="2743200" cy="365125"/>
          </a:xfrm>
        </p:spPr>
        <p:txBody>
          <a:bodyPr/>
          <a:lstStyle>
            <a:lvl1pPr algn="ctr">
              <a:defRPr>
                <a:solidFill>
                  <a:srgbClr val="0070C0"/>
                </a:solidFill>
              </a:defRPr>
            </a:lvl1pPr>
          </a:lstStyle>
          <a:p>
            <a:fld id="{28421DA6-6369-427E-8D82-C0360F0C47ED}"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77357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0" y="393563"/>
            <a:ext cx="9810749" cy="679904"/>
          </a:xfrm>
        </p:spPr>
        <p:txBody>
          <a:bodyPr/>
          <a:lstStyle>
            <a:lvl1pPr>
              <a:defRPr sz="3200" b="1">
                <a:solidFill>
                  <a:schemeClr val="tx1"/>
                </a:solidFill>
              </a:defRPr>
            </a:lvl1pPr>
          </a:lstStyle>
          <a:p>
            <a:r>
              <a:rPr lang="en-US"/>
              <a:t>Click to edit Master title style</a:t>
            </a:r>
          </a:p>
        </p:txBody>
      </p:sp>
      <p:sp>
        <p:nvSpPr>
          <p:cNvPr id="6" name="Content Placeholder 5"/>
          <p:cNvSpPr>
            <a:spLocks noGrp="1"/>
          </p:cNvSpPr>
          <p:nvPr>
            <p:ph sz="quarter" idx="13"/>
          </p:nvPr>
        </p:nvSpPr>
        <p:spPr>
          <a:xfrm>
            <a:off x="1543051" y="1322388"/>
            <a:ext cx="4792435"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6561364" y="1322388"/>
            <a:ext cx="4792435"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43051" y="6356351"/>
            <a:ext cx="2038349" cy="365125"/>
          </a:xfrm>
        </p:spPr>
        <p:txBody>
          <a:bodyPr/>
          <a:lstStyle>
            <a:lvl1pPr>
              <a:defRPr>
                <a:solidFill>
                  <a:srgbClr val="0070C0"/>
                </a:solidFill>
              </a:defRPr>
            </a:lvl1pPr>
          </a:lstStyle>
          <a:p>
            <a:fld id="{28421DA6-6369-427E-8D82-C0360F0C47ED}"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6670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147486"/>
            <a:ext cx="7096431" cy="1268361"/>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398"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p:txBody>
          <a:bodyPr/>
          <a:lstStyle/>
          <a:p>
            <a:fld id="{8979912B-CE13-4A26-B9F0-D081EB72237D}" type="datetime1">
              <a:rPr lang="en-US" smtClean="0"/>
              <a:t>9/25/2019</a:t>
            </a:fld>
            <a:endParaRPr lang="en-US"/>
          </a:p>
        </p:txBody>
      </p:sp>
      <p:sp>
        <p:nvSpPr>
          <p:cNvPr id="5" name="Footer Placeholder 4"/>
          <p:cNvSpPr>
            <a:spLocks noGrp="1"/>
          </p:cNvSpPr>
          <p:nvPr>
            <p:ph type="ftr" sz="quarter" idx="11"/>
          </p:nvPr>
        </p:nvSpPr>
        <p:spPr/>
        <p:txBody>
          <a:bodyPr/>
          <a:lstStyle/>
          <a:p>
            <a:r>
              <a:rPr lang="en-US"/>
              <a:t>Slide courtesy of Jeanne Mahoney, ACOG</a:t>
            </a:r>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a:p>
        </p:txBody>
      </p:sp>
    </p:spTree>
    <p:extLst>
      <p:ext uri="{BB962C8B-B14F-4D97-AF65-F5344CB8AC3E}">
        <p14:creationId xmlns:p14="http://schemas.microsoft.com/office/powerpoint/2010/main" val="669018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7052185" cy="1519084"/>
          </a:xfrm>
          <a:ln>
            <a:noFill/>
          </a:ln>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9" name="Text Placeholder 6"/>
          <p:cNvSpPr>
            <a:spLocks noGrp="1"/>
          </p:cNvSpPr>
          <p:nvPr>
            <p:ph type="body" sz="quarter" idx="15" hasCustomPrompt="1"/>
          </p:nvPr>
        </p:nvSpPr>
        <p:spPr>
          <a:xfrm>
            <a:off x="9289102" y="5486857"/>
            <a:ext cx="2441748" cy="503238"/>
          </a:xfrm>
        </p:spPr>
        <p:txBody>
          <a:bodyPr>
            <a:normAutofit/>
          </a:bodyPr>
          <a:lstStyle>
            <a:lvl1pPr marL="0" indent="0" algn="ctr">
              <a:buNone/>
              <a:defRPr sz="2800" b="1">
                <a:solidFill>
                  <a:schemeClr val="tx1">
                    <a:lumMod val="75000"/>
                  </a:schemeClr>
                </a:solidFill>
              </a:defRPr>
            </a:lvl1pPr>
          </a:lstStyle>
          <a:p>
            <a:pPr lvl="0"/>
            <a:r>
              <a:rPr lang="en-US"/>
              <a:t>Questions?</a:t>
            </a:r>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72458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0" y="2887965"/>
            <a:ext cx="5001611" cy="1114960"/>
          </a:xfrm>
        </p:spPr>
        <p:txBody>
          <a:bodyPr anchor="b">
            <a:normAutofit/>
          </a:bodyPr>
          <a:lstStyle>
            <a:lvl1pPr algn="l">
              <a:defRPr sz="7000" b="1" baseline="0">
                <a:solidFill>
                  <a:schemeClr val="tx1"/>
                </a:solidFill>
              </a:defRPr>
            </a:lvl1pPr>
          </a:lstStyle>
          <a:p>
            <a:r>
              <a:rPr lang="en-US"/>
              <a:t>Thank you</a:t>
            </a:r>
          </a:p>
        </p:txBody>
      </p:sp>
      <p:sp>
        <p:nvSpPr>
          <p:cNvPr id="7" name="Text Placeholder 6"/>
          <p:cNvSpPr>
            <a:spLocks noGrp="1"/>
          </p:cNvSpPr>
          <p:nvPr>
            <p:ph type="body" sz="quarter" idx="13"/>
          </p:nvPr>
        </p:nvSpPr>
        <p:spPr>
          <a:xfrm>
            <a:off x="1979290" y="4554842"/>
            <a:ext cx="6841346" cy="1315016"/>
          </a:xfrm>
        </p:spPr>
        <p:txBody>
          <a:bodyPr>
            <a:normAutofit/>
          </a:bodyPr>
          <a:lstStyle>
            <a:lvl1pPr marL="0" indent="0" algn="l">
              <a:buNone/>
              <a:defRPr sz="2400" b="1">
                <a:solidFill>
                  <a:schemeClr val="tx2"/>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2"/>
          <p:cNvCxnSpPr/>
          <p:nvPr userDrawn="1"/>
        </p:nvCxnSpPr>
        <p:spPr>
          <a:xfrm>
            <a:off x="838199" y="4277571"/>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91515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sp>
        <p:nvSpPr>
          <p:cNvPr id="23" name="Rectangle 22"/>
          <p:cNvSpPr/>
          <p:nvPr userDrawn="1"/>
        </p:nvSpPr>
        <p:spPr>
          <a:xfrm>
            <a:off x="4997659" y="0"/>
            <a:ext cx="7194341" cy="575044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5" descr="dchllogo_left_color.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7659" y="6175594"/>
            <a:ext cx="4518875" cy="543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SPH-Aus_2c_hor+side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31269" y="6208283"/>
            <a:ext cx="4344115" cy="5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flipH="1">
            <a:off x="4657926" y="6204848"/>
            <a:ext cx="1" cy="513761"/>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Placeholder 1"/>
          <p:cNvSpPr>
            <a:spLocks noGrp="1"/>
          </p:cNvSpPr>
          <p:nvPr>
            <p:ph type="title"/>
          </p:nvPr>
        </p:nvSpPr>
        <p:spPr>
          <a:xfrm>
            <a:off x="5102531" y="1"/>
            <a:ext cx="7089468" cy="4230077"/>
          </a:xfrm>
          <a:prstGeom prst="rect">
            <a:avLst/>
          </a:prstGeom>
        </p:spPr>
        <p:txBody>
          <a:bodyPr rtlCol="0" anchor="t">
            <a:noAutofit/>
          </a:bodyPr>
          <a:lstStyle>
            <a:lvl1pPr algn="ctr">
              <a:defRPr sz="4400" b="1">
                <a:solidFill>
                  <a:schemeClr val="bg1"/>
                </a:solidFill>
              </a:defRPr>
            </a:lvl1pPr>
          </a:lstStyle>
          <a:p>
            <a:r>
              <a:rPr lang="en-US" dirty="0"/>
              <a:t>Click to edit Master title style</a:t>
            </a:r>
          </a:p>
        </p:txBody>
      </p:sp>
      <p:pic>
        <p:nvPicPr>
          <p:cNvPr id="16" name="Picture 15" descr="Twitter_logo_blu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218" y="6150611"/>
            <a:ext cx="443724" cy="270559"/>
          </a:xfrm>
          <a:prstGeom prst="rect">
            <a:avLst/>
          </a:prstGeom>
        </p:spPr>
      </p:pic>
      <p:pic>
        <p:nvPicPr>
          <p:cNvPr id="17" name="Picture 16" descr="fb.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56108" y="6466087"/>
            <a:ext cx="343965" cy="257974"/>
          </a:xfrm>
          <a:prstGeom prst="rect">
            <a:avLst/>
          </a:prstGeom>
        </p:spPr>
      </p:pic>
      <p:sp>
        <p:nvSpPr>
          <p:cNvPr id="18" name="TextBox 17"/>
          <p:cNvSpPr txBox="1"/>
          <p:nvPr userDrawn="1"/>
        </p:nvSpPr>
        <p:spPr>
          <a:xfrm>
            <a:off x="10477495" y="6125209"/>
            <a:ext cx="1635483" cy="307777"/>
          </a:xfrm>
          <a:prstGeom prst="rect">
            <a:avLst/>
          </a:prstGeom>
          <a:noFill/>
        </p:spPr>
        <p:txBody>
          <a:bodyPr wrap="square" rtlCol="0">
            <a:spAutoFit/>
          </a:bodyPr>
          <a:lstStyle/>
          <a:p>
            <a:r>
              <a:rPr lang="en-US" sz="1400" dirty="0">
                <a:solidFill>
                  <a:srgbClr val="5099D3"/>
                </a:solidFill>
              </a:rPr>
              <a:t>@</a:t>
            </a:r>
            <a:r>
              <a:rPr lang="en-US" sz="1400" dirty="0" err="1">
                <a:solidFill>
                  <a:srgbClr val="5099D3"/>
                </a:solidFill>
              </a:rPr>
              <a:t>msdcenter</a:t>
            </a:r>
            <a:endParaRPr lang="en-US" sz="1400" dirty="0">
              <a:solidFill>
                <a:srgbClr val="5099D3"/>
              </a:solidFill>
            </a:endParaRPr>
          </a:p>
        </p:txBody>
      </p:sp>
      <p:sp>
        <p:nvSpPr>
          <p:cNvPr id="19" name="TextBox 18"/>
          <p:cNvSpPr txBox="1"/>
          <p:nvPr userDrawn="1"/>
        </p:nvSpPr>
        <p:spPr>
          <a:xfrm>
            <a:off x="10556517" y="6431309"/>
            <a:ext cx="1635483" cy="307777"/>
          </a:xfrm>
          <a:prstGeom prst="rect">
            <a:avLst/>
          </a:prstGeom>
          <a:noFill/>
        </p:spPr>
        <p:txBody>
          <a:bodyPr wrap="square" rtlCol="0">
            <a:spAutoFit/>
          </a:bodyPr>
          <a:lstStyle/>
          <a:p>
            <a:r>
              <a:rPr lang="en-US" sz="1400" dirty="0">
                <a:solidFill>
                  <a:srgbClr val="2A4179"/>
                </a:solidFill>
              </a:rPr>
              <a:t>/</a:t>
            </a:r>
            <a:r>
              <a:rPr lang="en-US" sz="1400" dirty="0" err="1">
                <a:solidFill>
                  <a:srgbClr val="2A4179"/>
                </a:solidFill>
              </a:rPr>
              <a:t>msdcenter</a:t>
            </a:r>
            <a:endParaRPr lang="en-US" sz="1400" dirty="0">
              <a:solidFill>
                <a:srgbClr val="2A4179"/>
              </a:solidFill>
            </a:endParaRPr>
          </a:p>
        </p:txBody>
      </p:sp>
      <p:pic>
        <p:nvPicPr>
          <p:cNvPr id="21" name="Picture 20" descr="DellCenter_5.jp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4817" y="0"/>
            <a:ext cx="5012476" cy="5750446"/>
          </a:xfrm>
          <a:prstGeom prst="rect">
            <a:avLst/>
          </a:prstGeom>
        </p:spPr>
      </p:pic>
      <p:sp>
        <p:nvSpPr>
          <p:cNvPr id="26" name="Text Placeholder 25"/>
          <p:cNvSpPr>
            <a:spLocks noGrp="1"/>
          </p:cNvSpPr>
          <p:nvPr>
            <p:ph type="body" sz="quarter" idx="10"/>
          </p:nvPr>
        </p:nvSpPr>
        <p:spPr>
          <a:xfrm>
            <a:off x="5262033" y="4357689"/>
            <a:ext cx="6629400" cy="1298575"/>
          </a:xfrm>
        </p:spPr>
        <p:txBody>
          <a:bodyPr/>
          <a:lstStyle>
            <a:lvl1pPr marL="0" indent="0" algn="ctr">
              <a:buNone/>
              <a:defRPr>
                <a:solidFill>
                  <a:srgbClr val="FFFFFF"/>
                </a:solidFill>
              </a:defRPr>
            </a:lvl1pPr>
            <a:lvl2pPr marL="4572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dirty="0"/>
              <a:t>Click to edit Master text styles</a:t>
            </a:r>
          </a:p>
        </p:txBody>
      </p:sp>
      <p:sp>
        <p:nvSpPr>
          <p:cNvPr id="27" name="Rectangle 26"/>
          <p:cNvSpPr/>
          <p:nvPr userDrawn="1"/>
        </p:nvSpPr>
        <p:spPr>
          <a:xfrm>
            <a:off x="2526271" y="6343136"/>
            <a:ext cx="1748252" cy="1784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effectLst/>
            </a:endParaRPr>
          </a:p>
        </p:txBody>
      </p:sp>
    </p:spTree>
    <p:extLst>
      <p:ext uri="{BB962C8B-B14F-4D97-AF65-F5344CB8AC3E}">
        <p14:creationId xmlns:p14="http://schemas.microsoft.com/office/powerpoint/2010/main" val="2432147605"/>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ayout 9">
    <p:spTree>
      <p:nvGrpSpPr>
        <p:cNvPr id="1" name=""/>
        <p:cNvGrpSpPr/>
        <p:nvPr/>
      </p:nvGrpSpPr>
      <p:grpSpPr>
        <a:xfrm>
          <a:off x="0" y="0"/>
          <a:ext cx="0" cy="0"/>
          <a:chOff x="0" y="0"/>
          <a:chExt cx="0" cy="0"/>
        </a:xfrm>
      </p:grpSpPr>
      <p:sp>
        <p:nvSpPr>
          <p:cNvPr id="6" name="Rectangle 5"/>
          <p:cNvSpPr/>
          <p:nvPr userDrawn="1"/>
        </p:nvSpPr>
        <p:spPr>
          <a:xfrm>
            <a:off x="-80955" y="0"/>
            <a:ext cx="12272956" cy="9906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6" descr="dchllogo_center_white.eps"/>
          <p:cNvPicPr>
            <a:picLocks noChangeAspect="1"/>
          </p:cNvPicPr>
          <p:nvPr userDrawn="1"/>
        </p:nvPicPr>
        <p:blipFill>
          <a:blip r:embed="rId2" cstate="print">
            <a:extLst>
              <a:ext uri="{28A0092B-C50C-407E-A947-70E740481C1C}">
                <a14:useLocalDpi xmlns:a14="http://schemas.microsoft.com/office/drawing/2010/main"/>
              </a:ext>
            </a:extLst>
          </a:blip>
          <a:srcRect l="20297" r="35789" b="43478"/>
          <a:stretch>
            <a:fillRect/>
          </a:stretch>
        </p:blipFill>
        <p:spPr bwMode="auto">
          <a:xfrm>
            <a:off x="10248901" y="76201"/>
            <a:ext cx="1943100" cy="95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flipH="1">
            <a:off x="10871200" y="6362171"/>
            <a:ext cx="0" cy="38100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chllogo_center_color.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2800" y="6325658"/>
            <a:ext cx="111760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101601" y="990601"/>
            <a:ext cx="11887199" cy="5752571"/>
          </a:xfrm>
        </p:spPr>
        <p:txBody>
          <a:bodyPr/>
          <a:lstStyle>
            <a:lvl1pPr>
              <a:defRPr>
                <a:latin typeface="Franklin Gothic Book" pitchFamily="34" charset="0"/>
                <a:cs typeface="Arial" pitchFamily="34" charset="0"/>
              </a:defRPr>
            </a:lvl1pPr>
            <a:lvl2pPr>
              <a:defRPr>
                <a:latin typeface="Franklin Gothic Book" pitchFamily="34" charset="0"/>
                <a:cs typeface="Arial" pitchFamily="34" charset="0"/>
              </a:defRPr>
            </a:lvl2pPr>
            <a:lvl3pPr>
              <a:defRPr>
                <a:latin typeface="Franklin Gothic Book" pitchFamily="34" charset="0"/>
                <a:cs typeface="Arial" pitchFamily="34" charset="0"/>
              </a:defRPr>
            </a:lvl3pPr>
            <a:lvl4pPr>
              <a:defRPr>
                <a:latin typeface="Franklin Gothic Book" pitchFamily="34" charset="0"/>
                <a:cs typeface="Arial" pitchFamily="34" charset="0"/>
              </a:defRPr>
            </a:lvl4pPr>
            <a:lvl5pPr>
              <a:defRPr>
                <a:latin typeface="Franklin Gothic Book"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101600" y="152400"/>
            <a:ext cx="10261600" cy="685800"/>
          </a:xfrm>
          <a:prstGeom prst="rect">
            <a:avLst/>
          </a:prstGeom>
        </p:spPr>
        <p:txBody>
          <a:bodyPr rtlCol="0">
            <a:noAutofit/>
          </a:bodyPr>
          <a:lstStyle>
            <a:lvl1pPr algn="l">
              <a:defRPr sz="3200" b="1">
                <a:solidFill>
                  <a:srgbClr val="FFFFFF"/>
                </a:solidFill>
              </a:defRPr>
            </a:lvl1pPr>
          </a:lstStyle>
          <a:p>
            <a:r>
              <a:rPr lang="en-US"/>
              <a:t>Click to edit Master title style</a:t>
            </a:r>
            <a:endParaRPr lang="en-US" dirty="0"/>
          </a:p>
        </p:txBody>
      </p:sp>
      <p:pic>
        <p:nvPicPr>
          <p:cNvPr id="13" name="Picture 12" descr="SPH-Aus_2c_hor+below_pms.eps"/>
          <p:cNvPicPr>
            <a:picLocks noChangeAspect="1"/>
          </p:cNvPicPr>
          <p:nvPr userDrawn="1"/>
        </p:nvPicPr>
        <p:blipFill rotWithShape="1">
          <a:blip r:embed="rId4" cstate="print">
            <a:extLst>
              <a:ext uri="{28A0092B-C50C-407E-A947-70E740481C1C}">
                <a14:useLocalDpi xmlns:a14="http://schemas.microsoft.com/office/drawing/2010/main"/>
              </a:ext>
            </a:extLst>
          </a:blip>
          <a:srcRect b="11152"/>
          <a:stretch/>
        </p:blipFill>
        <p:spPr bwMode="auto">
          <a:xfrm>
            <a:off x="9652000" y="6366934"/>
            <a:ext cx="1117600" cy="37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307073"/>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558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0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133600"/>
          </a:xfrm>
          <a:gradFill>
            <a:gsLst>
              <a:gs pos="100000">
                <a:schemeClr val="tx1">
                  <a:alpha val="0"/>
                </a:schemeClr>
              </a:gs>
              <a:gs pos="0">
                <a:schemeClr val="tx1"/>
              </a:gs>
            </a:gsLst>
            <a:lin ang="5400000" scaled="0"/>
          </a:gradFill>
        </p:spPr>
        <p:txBody>
          <a:bodyPr lIns="274320" tIns="91440" rIns="274320" anchor="t" anchorCtr="0">
            <a:sp3d/>
          </a:bodyP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4712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133600"/>
          </a:xfrm>
          <a:gradFill>
            <a:gsLst>
              <a:gs pos="100000">
                <a:schemeClr val="tx1">
                  <a:alpha val="0"/>
                </a:schemeClr>
              </a:gs>
              <a:gs pos="0">
                <a:schemeClr val="tx1"/>
              </a:gs>
            </a:gsLst>
            <a:lin ang="5400000" scaled="0"/>
          </a:gradFill>
        </p:spPr>
        <p:txBody>
          <a:bodyPr lIns="274320" tIns="91440" rIns="274320" anchor="t" anchorCtr="0">
            <a:sp3d/>
          </a:bodyP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3659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133600"/>
          </a:xfrm>
          <a:gradFill>
            <a:gsLst>
              <a:gs pos="100000">
                <a:schemeClr val="tx1">
                  <a:alpha val="0"/>
                </a:schemeClr>
              </a:gs>
              <a:gs pos="0">
                <a:schemeClr val="tx1"/>
              </a:gs>
            </a:gsLst>
            <a:lin ang="5400000" scaled="0"/>
          </a:gradFill>
        </p:spPr>
        <p:txBody>
          <a:bodyPr lIns="274320" tIns="91440" rIns="274320" anchor="t" anchorCtr="0">
            <a:sp3d/>
          </a:bodyP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79625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0" y="685800"/>
            <a:ext cx="6096000" cy="5715000"/>
          </a:xfrm>
          <a:prstGeom prst="rect">
            <a:avLst/>
          </a:prstGeom>
        </p:spPr>
        <p:txBody>
          <a:bodyPr lIns="182880" tIns="914400" rIns="182880"/>
          <a:lstStyle>
            <a:lvl1pPr marL="0" indent="0" algn="ctr">
              <a:buNone/>
              <a:defRPr sz="4400">
                <a:solidFill>
                  <a:srgbClr val="FFFFC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46687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2" y="461268"/>
            <a:ext cx="8841193" cy="798296"/>
          </a:xfrm>
        </p:spPr>
        <p:txBody>
          <a:bodyPr anchor="b">
            <a:noAutofit/>
          </a:bodyPr>
          <a:lstStyle>
            <a:lvl1pPr>
              <a:defRPr sz="3750" b="1"/>
            </a:lvl1pPr>
          </a:lstStyle>
          <a:p>
            <a:r>
              <a:rPr lang="en-US"/>
              <a:t>Click to edit Master title style</a:t>
            </a:r>
          </a:p>
        </p:txBody>
      </p:sp>
      <p:sp>
        <p:nvSpPr>
          <p:cNvPr id="3" name="Text Placeholder 2"/>
          <p:cNvSpPr>
            <a:spLocks noGrp="1"/>
          </p:cNvSpPr>
          <p:nvPr>
            <p:ph type="body" idx="1"/>
          </p:nvPr>
        </p:nvSpPr>
        <p:spPr>
          <a:xfrm>
            <a:off x="2449429" y="1856469"/>
            <a:ext cx="8841193" cy="549117"/>
          </a:xfrm>
        </p:spPr>
        <p:txBody>
          <a:bodyPr>
            <a:normAutofit/>
          </a:bodyPr>
          <a:lstStyle>
            <a:lvl1pPr marL="0" indent="0">
              <a:buNone/>
              <a:defRPr sz="2400" b="1">
                <a:solidFill>
                  <a:schemeClr val="accent1"/>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29" y="2654083"/>
            <a:ext cx="8841193" cy="3418886"/>
          </a:xfrm>
        </p:spPr>
        <p:txBody>
          <a:bodyPr>
            <a:normAutofit/>
          </a:bodyPr>
          <a:lstStyle>
            <a:lvl1pPr marL="257175" indent="-257175">
              <a:buFont typeface="Arial" panose="020B0604020202020204" pitchFamily="34" charset="0"/>
              <a:buChar char="•"/>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lgn="ctr">
              <a:defRPr/>
            </a:lvl1pPr>
          </a:lstStyle>
          <a:p>
            <a:fld id="{C7163D1A-66B8-4EBA-BAB0-8407D200AF07}" type="datetime1">
              <a:rPr lang="en-US" smtClean="0"/>
              <a:t>9/25/2019</a:t>
            </a:fld>
            <a:endParaRPr lang="en-US"/>
          </a:p>
        </p:txBody>
      </p:sp>
      <p:sp>
        <p:nvSpPr>
          <p:cNvPr id="5" name="Footer Placeholder 4"/>
          <p:cNvSpPr>
            <a:spLocks noGrp="1"/>
          </p:cNvSpPr>
          <p:nvPr>
            <p:ph type="ftr" sz="quarter" idx="11"/>
          </p:nvPr>
        </p:nvSpPr>
        <p:spPr/>
        <p:txBody>
          <a:bodyPr/>
          <a:lstStyle/>
          <a:p>
            <a:r>
              <a:rPr lang="en-US"/>
              <a:t>Slide courtesy of Jeanne Mahoney, ACOG</a:t>
            </a:r>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a:p>
        </p:txBody>
      </p:sp>
      <p:cxnSp>
        <p:nvCxnSpPr>
          <p:cNvPr id="16" name="Line 15"/>
          <p:cNvCxnSpPr/>
          <p:nvPr/>
        </p:nvCxnSpPr>
        <p:spPr>
          <a:xfrm flipV="1">
            <a:off x="2437591" y="1404425"/>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0383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1559985" y="1544639"/>
            <a:ext cx="9086849" cy="1587"/>
          </a:xfrm>
          <a:prstGeom prst="line">
            <a:avLst/>
          </a:prstGeom>
          <a:ln w="571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5" descr="MILK-0130 MomFriendlyLogo_sm.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63200" y="5494339"/>
            <a:ext cx="1136651"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1872960"/>
            <a:ext cx="8534400" cy="4330647"/>
          </a:xfrm>
          <a:prstGeom prst="rect">
            <a:avLst/>
          </a:prstGeom>
        </p:spPr>
        <p:txBody>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609600" y="365455"/>
            <a:ext cx="10972800" cy="1143000"/>
          </a:xfrm>
          <a:prstGeom prst="rect">
            <a:avLst/>
          </a:prstGeom>
        </p:spPr>
        <p:txBody>
          <a:bodyPr anchor="ctr"/>
          <a:lstStyle>
            <a:lvl1pPr>
              <a:defRPr sz="3000" b="1"/>
            </a:lvl1pPr>
          </a:lstStyle>
          <a:p>
            <a:r>
              <a:rPr lang="en-US" dirty="0"/>
              <a:t>Click to edit Master title style</a:t>
            </a:r>
          </a:p>
        </p:txBody>
      </p:sp>
    </p:spTree>
    <p:extLst>
      <p:ext uri="{BB962C8B-B14F-4D97-AF65-F5344CB8AC3E}">
        <p14:creationId xmlns:p14="http://schemas.microsoft.com/office/powerpoint/2010/main" val="3107834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3" name="Straight Connector 3"/>
          <p:cNvCxnSpPr/>
          <p:nvPr userDrawn="1"/>
        </p:nvCxnSpPr>
        <p:spPr>
          <a:xfrm>
            <a:off x="1559985" y="1544639"/>
            <a:ext cx="9086849" cy="1587"/>
          </a:xfrm>
          <a:prstGeom prst="line">
            <a:avLst/>
          </a:prstGeom>
          <a:ln w="571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4" descr="MILK-0130 MomFriendlyLogo_sm.eps"/>
          <p:cNvPicPr>
            <a:picLocks noChangeAspect="1"/>
          </p:cNvPicPr>
          <p:nvPr userDrawn="1"/>
        </p:nvPicPr>
        <p:blipFill>
          <a:blip r:embed="rId2"/>
          <a:srcRect/>
          <a:stretch>
            <a:fillRect/>
          </a:stretch>
        </p:blipFill>
        <p:spPr bwMode="auto">
          <a:xfrm>
            <a:off x="10363200" y="5494339"/>
            <a:ext cx="1136651" cy="852487"/>
          </a:xfrm>
          <a:prstGeom prst="rect">
            <a:avLst/>
          </a:prstGeom>
          <a:noFill/>
          <a:ln w="9525">
            <a:noFill/>
            <a:miter lim="800000"/>
            <a:headEnd/>
            <a:tailEnd/>
          </a:ln>
        </p:spPr>
      </p:pic>
      <p:sp>
        <p:nvSpPr>
          <p:cNvPr id="2" name="Title 1"/>
          <p:cNvSpPr>
            <a:spLocks noGrp="1"/>
          </p:cNvSpPr>
          <p:nvPr>
            <p:ph type="title"/>
          </p:nvPr>
        </p:nvSpPr>
        <p:spPr>
          <a:xfrm>
            <a:off x="609600" y="365455"/>
            <a:ext cx="10972800" cy="1143000"/>
          </a:xfrm>
          <a:prstGeom prst="rect">
            <a:avLst/>
          </a:prstGeom>
        </p:spPr>
        <p:txBody>
          <a:bodyPr anchor="ctr"/>
          <a:lstStyle>
            <a:lvl1pPr>
              <a:defRPr sz="3000" b="1"/>
            </a:lvl1pPr>
          </a:lstStyle>
          <a:p>
            <a:r>
              <a:rPr lang="en-US" dirty="0"/>
              <a:t>Click to edit Master title style</a:t>
            </a:r>
          </a:p>
        </p:txBody>
      </p:sp>
    </p:spTree>
    <p:extLst>
      <p:ext uri="{BB962C8B-B14F-4D97-AF65-F5344CB8AC3E}">
        <p14:creationId xmlns:p14="http://schemas.microsoft.com/office/powerpoint/2010/main" val="1058450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993878B-5870-4905-A2BE-28708FBA1120}" type="datetimeFigureOut">
              <a:rPr kumimoji="0" lang="en-US" sz="1200" b="0" i="0" u="none" strike="noStrike" kern="1200" cap="none" spc="0" normalizeH="0" baseline="0" noProof="0" smtClean="0">
                <a:ln>
                  <a:noFill/>
                </a:ln>
                <a:solidFill>
                  <a:srgbClr val="FF8300">
                    <a:lumMod val="50000"/>
                  </a:srgbClr>
                </a:solidFill>
                <a:effectLst/>
                <a:uLnTx/>
                <a:uFillTx/>
                <a:latin typeface="Arial Black" panose="020B0A040201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9/25/2019</a:t>
            </a:fld>
            <a:endParaRPr kumimoji="0" lang="en-US" sz="1200" b="0" i="0" u="none" strike="noStrike" kern="1200" cap="none" spc="0" normalizeH="0" baseline="0" noProof="0">
              <a:ln>
                <a:noFill/>
              </a:ln>
              <a:solidFill>
                <a:srgbClr val="FF8300">
                  <a:lumMod val="50000"/>
                </a:srgbClr>
              </a:solidFill>
              <a:effectLst/>
              <a:uLnTx/>
              <a:uFillTx/>
              <a:latin typeface="Arial Black" panose="020B0A040201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70C0"/>
              </a:solidFill>
              <a:effectLst/>
              <a:uLnTx/>
              <a:uFillTx/>
              <a:latin typeface="Arial Black" panose="020B0A040201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A2345E-3901-4453-8383-0130B30157D6}" type="slidenum">
              <a:rPr kumimoji="0" lang="en-US" sz="1200" b="0" i="0" u="none" strike="noStrike" kern="1200" cap="none" spc="0" normalizeH="0" baseline="0" noProof="0" smtClean="0">
                <a:ln>
                  <a:noFill/>
                </a:ln>
                <a:solidFill>
                  <a:srgbClr val="6DABE4">
                    <a:lumMod val="50000"/>
                  </a:srgbClr>
                </a:soli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6DABE4">
                  <a:lumMod val="50000"/>
                </a:srgbClr>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79792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29" y="2647779"/>
            <a:ext cx="7664860" cy="1944087"/>
          </a:xfrm>
        </p:spPr>
        <p:txBody>
          <a:bodyPr anchor="b">
            <a:noAutofit/>
          </a:bodyPr>
          <a:lstStyle>
            <a:lvl1pPr algn="l">
              <a:defRPr sz="70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3368229" y="4906339"/>
            <a:ext cx="7664860" cy="654691"/>
          </a:xfrm>
        </p:spPr>
        <p:txBody>
          <a:bodyPr anchor="t"/>
          <a:lstStyle>
            <a:lvl1pPr marL="0" indent="0" algn="l">
              <a:buNone/>
              <a:defRPr sz="36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aseline="0">
                <a:solidFill>
                  <a:schemeClr val="accent4">
                    <a:lumMod val="50000"/>
                  </a:schemeClr>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3368229" y="4711002"/>
            <a:ext cx="766486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065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132735"/>
            <a:ext cx="7199670" cy="1268362"/>
          </a:xfrm>
          <a:ln>
            <a:noFill/>
          </a:ln>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072653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0" y="461268"/>
            <a:ext cx="8841193" cy="798296"/>
          </a:xfrm>
        </p:spPr>
        <p:txBody>
          <a:bodyPr anchor="b">
            <a:noAutofit/>
          </a:bodyPr>
          <a:lstStyle>
            <a:lvl1pPr>
              <a:defRPr sz="5000"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449428" y="1856467"/>
            <a:ext cx="8841193" cy="549117"/>
          </a:xfrm>
        </p:spPr>
        <p:txBody>
          <a:bodyPr>
            <a:normAutofit/>
          </a:bodyPr>
          <a:lstStyle>
            <a:lvl1pPr marL="0" indent="0">
              <a:buNone/>
              <a:defRPr sz="3200" b="1">
                <a:solidFill>
                  <a:schemeClr val="accent5">
                    <a:lumMod val="75000"/>
                  </a:schemeClr>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28" y="2654083"/>
            <a:ext cx="8841193" cy="3418886"/>
          </a:xfrm>
        </p:spPr>
        <p:txBody>
          <a:bodyPr>
            <a:normAutofit/>
          </a:bodyPr>
          <a:lstStyle>
            <a:lvl1pPr marL="342900" indent="-342900">
              <a:buFont typeface="Arial" panose="020B0604020202020204" pitchFamily="34" charset="0"/>
              <a:buChar char="•"/>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 </a:t>
            </a:r>
          </a:p>
          <a:p>
            <a:pPr lvl="0"/>
            <a:r>
              <a:rPr lang="en-US"/>
              <a:t>Click to edit Master text styles </a:t>
            </a:r>
          </a:p>
          <a:p>
            <a:pPr lvl="0"/>
            <a:r>
              <a:rPr lang="en-US"/>
              <a:t>Click to edit Master text styles</a:t>
            </a:r>
          </a:p>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70C0"/>
                </a:solidFill>
              </a:defRPr>
            </a:lvl1pPr>
          </a:lstStyle>
          <a:p>
            <a:pPr algn="ctr"/>
            <a:fld id="{523972C8-722D-45F6-B4D9-99B5D0CE429E}" type="datetimeFigureOut">
              <a:rPr lang="en-US" smtClean="0"/>
              <a:pPr algn="ct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6" name="Line 15"/>
          <p:cNvCxnSpPr/>
          <p:nvPr userDrawn="1"/>
        </p:nvCxnSpPr>
        <p:spPr>
          <a:xfrm flipV="1">
            <a:off x="2437590" y="1404425"/>
            <a:ext cx="8853031"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833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5" y="664912"/>
            <a:ext cx="8388457" cy="743000"/>
          </a:xfrm>
          <a:effectLst/>
        </p:spPr>
        <p:txBody>
          <a:bodyPr anchor="b">
            <a:noAutofit/>
          </a:bodyPr>
          <a:lstStyle>
            <a:lvl1pPr>
              <a:defRPr sz="5000"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2461631" y="1681843"/>
            <a:ext cx="8389751" cy="4497795"/>
          </a:xfrm>
        </p:spPr>
        <p:txBody>
          <a:bodyPr>
            <a:normAutofit/>
          </a:bodyPr>
          <a:lstStyle>
            <a:lvl1pPr marL="341313" indent="-341313">
              <a:buFont typeface="+mj-lt"/>
              <a:buAutoNum type="arabicPeriod"/>
              <a:defRPr sz="2400"/>
            </a:lvl1pPr>
            <a:lvl2pPr marL="682625" indent="-341313" defTabSz="914400">
              <a:buFont typeface="+mj-lt"/>
              <a:buAutoNum type="alphaLcPeriod"/>
              <a:defRPr sz="2400"/>
            </a:lvl2pPr>
            <a:lvl3pPr marL="1085850" indent="-403225">
              <a:buFont typeface="+mj-lt"/>
              <a:buAutoNum type="romanLcPeriod"/>
              <a:defRPr sz="2400"/>
            </a:lvl3pPr>
            <a:lvl4pPr marL="1085850" indent="0">
              <a:buFont typeface="+mj-lt"/>
              <a:buNone/>
              <a:defRPr sz="2400"/>
            </a:lvl4pPr>
            <a:lvl5pPr marL="1547812" indent="0">
              <a:buFont typeface="+mj-lt"/>
              <a:buNone/>
              <a:defRPr sz="2400"/>
            </a:lvl5pPr>
          </a:lstStyle>
          <a:p>
            <a:pPr lvl="0"/>
            <a:r>
              <a:rPr lang="en-US"/>
              <a:t>Click to edit Master text styles</a:t>
            </a:r>
          </a:p>
          <a:p>
            <a:pPr lvl="1"/>
            <a:r>
              <a:rPr lang="en-US"/>
              <a:t>Second level</a:t>
            </a:r>
          </a:p>
          <a:p>
            <a:pPr lvl="2"/>
            <a:r>
              <a:rPr lang="en-US"/>
              <a:t>Third level</a:t>
            </a:r>
          </a:p>
          <a:p>
            <a:pPr lvl="4"/>
            <a:endParaRPr lang="en-US"/>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flipV="1">
            <a:off x="2462925" y="1473490"/>
            <a:ext cx="8412480"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2531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170173" cy="1504335"/>
          </a:xfrm>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200589"/>
            <a:ext cx="7821480" cy="3902411"/>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a:p>
        </p:txBody>
      </p:sp>
      <p:sp>
        <p:nvSpPr>
          <p:cNvPr id="4" name="Date Placeholder 3"/>
          <p:cNvSpPr>
            <a:spLocks noGrp="1"/>
          </p:cNvSpPr>
          <p:nvPr>
            <p:ph type="dt" sz="half" idx="10"/>
          </p:nvPr>
        </p:nvSpPr>
        <p:spPr>
          <a:xfrm>
            <a:off x="838200" y="6356351"/>
            <a:ext cx="2743200" cy="365125"/>
          </a:xfrm>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049456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5" y="664912"/>
            <a:ext cx="8890875" cy="743000"/>
          </a:xfrm>
          <a:effectLst/>
        </p:spPr>
        <p:txBody>
          <a:bodyPr anchor="b">
            <a:noAutofit/>
          </a:bodyPr>
          <a:lstStyle>
            <a:lvl1pPr>
              <a:defRPr sz="5000" b="1"/>
            </a:lvl1pPr>
          </a:lstStyle>
          <a:p>
            <a:r>
              <a:rPr lang="en-US"/>
              <a:t>Click to edit Master title style</a:t>
            </a:r>
          </a:p>
        </p:txBody>
      </p:sp>
      <p:sp>
        <p:nvSpPr>
          <p:cNvPr id="3" name="Content Placeholder 2"/>
          <p:cNvSpPr>
            <a:spLocks noGrp="1"/>
          </p:cNvSpPr>
          <p:nvPr>
            <p:ph sz="half" idx="1"/>
          </p:nvPr>
        </p:nvSpPr>
        <p:spPr>
          <a:xfrm>
            <a:off x="2461632" y="1828300"/>
            <a:ext cx="4282068" cy="4351338"/>
          </a:xfrm>
        </p:spPr>
        <p:txBody>
          <a:bodyPr>
            <a:normAutofit/>
          </a:bodyPr>
          <a:lstStyle>
            <a:lvl1pPr marL="341313" indent="-341313">
              <a:buFont typeface="+mj-lt"/>
              <a:buAutoNum type="arabicPeriod"/>
              <a:defRPr sz="2400"/>
            </a:lvl1pPr>
            <a:lvl2pPr marL="682625" indent="-341313" defTabSz="914400">
              <a:buFont typeface="+mj-lt"/>
              <a:buAutoNum type="alphaLcPeriod"/>
              <a:defRPr sz="2400"/>
            </a:lvl2pPr>
            <a:lvl3pPr marL="1085850" indent="-403225">
              <a:buFont typeface="+mj-lt"/>
              <a:buAutoNum type="romanLcPeriod"/>
              <a:defRPr sz="2400"/>
            </a:lvl3pPr>
            <a:lvl4pPr marL="1085850" indent="0">
              <a:buFont typeface="+mj-lt"/>
              <a:buNone/>
              <a:defRPr sz="2400"/>
            </a:lvl4pPr>
            <a:lvl5pPr marL="1547812" indent="0">
              <a:buFont typeface="+mj-lt"/>
              <a:buNone/>
              <a:defRPr sz="2400"/>
            </a:lvl5pPr>
          </a:lstStyle>
          <a:p>
            <a:pPr lvl="0"/>
            <a:r>
              <a:rPr lang="en-US"/>
              <a:t>Click to edit Master text styles</a:t>
            </a:r>
          </a:p>
          <a:p>
            <a:pPr lvl="1"/>
            <a:r>
              <a:rPr lang="en-US"/>
              <a:t>Second level</a:t>
            </a:r>
          </a:p>
          <a:p>
            <a:pPr lvl="2"/>
            <a:r>
              <a:rPr lang="en-US"/>
              <a:t>Third level</a:t>
            </a:r>
          </a:p>
          <a:p>
            <a:pPr lvl="4"/>
            <a:r>
              <a:rPr lang="en-US"/>
              <a:t>                                                                                                                                                                                                                                                                                                                                                             </a:t>
            </a:r>
          </a:p>
        </p:txBody>
      </p:sp>
      <p:sp>
        <p:nvSpPr>
          <p:cNvPr id="12" name="Content Placeholder 2"/>
          <p:cNvSpPr>
            <a:spLocks noGrp="1"/>
          </p:cNvSpPr>
          <p:nvPr>
            <p:ph sz="half" idx="13"/>
          </p:nvPr>
        </p:nvSpPr>
        <p:spPr>
          <a:xfrm>
            <a:off x="7071732" y="1828300"/>
            <a:ext cx="4282068" cy="4351338"/>
          </a:xfrm>
        </p:spPr>
        <p:txBody>
          <a:bodyPr>
            <a:normAutofit/>
          </a:bodyPr>
          <a:lstStyle>
            <a:lvl1pPr marL="341313" indent="-341313">
              <a:buFont typeface="+mj-lt"/>
              <a:buAutoNum type="arabicPeriod"/>
              <a:defRPr lang="en-US" dirty="0" smtClean="0"/>
            </a:lvl1pPr>
            <a:lvl2pPr marL="682625" indent="-341313" defTabSz="914400">
              <a:buFont typeface="+mj-lt"/>
              <a:buAutoNum type="alphaLcPeriod"/>
              <a:defRPr lang="en-US" dirty="0" smtClean="0"/>
            </a:lvl2pPr>
            <a:lvl3pPr marL="1085850" indent="-403225">
              <a:buFont typeface="+mj-lt"/>
              <a:buAutoNum type="romanLcPeriod"/>
              <a:defRPr lang="en-US" dirty="0" smtClean="0"/>
            </a:lvl3pPr>
            <a:lvl4pPr marL="1085850" indent="0">
              <a:buFont typeface="+mj-lt"/>
              <a:buNone/>
              <a:defRPr sz="2400"/>
            </a:lvl4pPr>
            <a:lvl5pPr marL="1547812"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4"/>
            <a:r>
              <a:rPr lang="en-US"/>
              <a:t>                                                                                                                                                                                                                                                                                                                                                             </a:t>
            </a:r>
          </a:p>
        </p:txBody>
      </p:sp>
      <p:sp>
        <p:nvSpPr>
          <p:cNvPr id="5" name="Date Placeholder 4"/>
          <p:cNvSpPr>
            <a:spLocks noGrp="1"/>
          </p:cNvSpPr>
          <p:nvPr>
            <p:ph type="dt" sz="half" idx="10"/>
          </p:nvPr>
        </p:nvSpPr>
        <p:spPr/>
        <p:txBody>
          <a:bodyPr/>
          <a:lstStyle>
            <a:lvl1pPr algn="ctr">
              <a:defRPr>
                <a:solidFill>
                  <a:srgbClr val="0070C0"/>
                </a:solidFill>
              </a:defRPr>
            </a:lvl1pPr>
          </a:lstStyle>
          <a:p>
            <a:fld id="{523972C8-722D-45F6-B4D9-99B5D0CE429E}" type="datetimeFigureOut">
              <a:rPr lang="en-US" smtClean="0"/>
              <a:pPr/>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a:p>
        </p:txBody>
      </p:sp>
      <p:cxnSp>
        <p:nvCxnSpPr>
          <p:cNvPr id="10" name="Line 9"/>
          <p:cNvCxnSpPr/>
          <p:nvPr userDrawn="1"/>
        </p:nvCxnSpPr>
        <p:spPr>
          <a:xfrm>
            <a:off x="2462925" y="1475278"/>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6977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507525" y="43999"/>
            <a:ext cx="9846276" cy="1325563"/>
          </a:xfrm>
        </p:spPr>
        <p:txBody>
          <a:bodyPr/>
          <a:lstStyle>
            <a:lvl1pPr>
              <a:defRPr>
                <a:solidFill>
                  <a:schemeClr val="bg1"/>
                </a:solidFill>
              </a:defRPr>
            </a:lvl1pPr>
          </a:lstStyle>
          <a:p>
            <a:r>
              <a:rPr lang="en-US"/>
              <a:t>Click to edit Master title style</a:t>
            </a:r>
          </a:p>
        </p:txBody>
      </p:sp>
      <p:sp>
        <p:nvSpPr>
          <p:cNvPr id="7" name="Chart Placeholder 6"/>
          <p:cNvSpPr>
            <a:spLocks noGrp="1"/>
          </p:cNvSpPr>
          <p:nvPr>
            <p:ph type="chart" sz="quarter" idx="13" hasCustomPrompt="1"/>
          </p:nvPr>
        </p:nvSpPr>
        <p:spPr>
          <a:xfrm>
            <a:off x="1507524" y="405735"/>
            <a:ext cx="9846276" cy="5747207"/>
          </a:xfrm>
        </p:spPr>
        <p:txBody>
          <a:bodyPr anchor="ctr"/>
          <a:lstStyle>
            <a:lvl1pPr algn="ctr">
              <a:defRPr/>
            </a:lvl1pPr>
          </a:lstStyle>
          <a:p>
            <a:r>
              <a:rPr lang="en-US"/>
              <a:t> </a:t>
            </a:r>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9/25/2019</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7341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6" y="664912"/>
            <a:ext cx="8388457" cy="743000"/>
          </a:xfrm>
          <a:effectLst/>
        </p:spPr>
        <p:txBody>
          <a:bodyPr anchor="b">
            <a:noAutofit/>
          </a:bodyPr>
          <a:lstStyle>
            <a:lvl1pPr>
              <a:defRPr sz="3300" b="1"/>
            </a:lvl1pPr>
          </a:lstStyle>
          <a:p>
            <a:r>
              <a:rPr lang="en-US"/>
              <a:t>Click to edit Master title style</a:t>
            </a:r>
          </a:p>
        </p:txBody>
      </p:sp>
      <p:sp>
        <p:nvSpPr>
          <p:cNvPr id="3" name="Content Placeholder 2"/>
          <p:cNvSpPr>
            <a:spLocks noGrp="1"/>
          </p:cNvSpPr>
          <p:nvPr>
            <p:ph sz="half" idx="1"/>
          </p:nvPr>
        </p:nvSpPr>
        <p:spPr>
          <a:xfrm>
            <a:off x="2461631" y="1681843"/>
            <a:ext cx="8385048" cy="4498848"/>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F496FFDF-8C1E-485A-A165-00B62D3511D2}" type="datetime1">
              <a:rPr lang="en-US" smtClean="0"/>
              <a:t>9/25/2019</a:t>
            </a:fld>
            <a:endParaRPr lang="en-US"/>
          </a:p>
        </p:txBody>
      </p:sp>
      <p:sp>
        <p:nvSpPr>
          <p:cNvPr id="6" name="Footer Placeholder 5"/>
          <p:cNvSpPr>
            <a:spLocks noGrp="1"/>
          </p:cNvSpPr>
          <p:nvPr>
            <p:ph type="ftr" sz="quarter" idx="11"/>
          </p:nvPr>
        </p:nvSpPr>
        <p:spPr/>
        <p:txBody>
          <a:bodyPr/>
          <a:lstStyle/>
          <a:p>
            <a:r>
              <a:rPr lang="en-US"/>
              <a:t>Slide courtesy of Jeanne Mahoney, ACOG</a:t>
            </a:r>
          </a:p>
        </p:txBody>
      </p:sp>
      <p:sp>
        <p:nvSpPr>
          <p:cNvPr id="7" name="Slide Number Placeholder 6"/>
          <p:cNvSpPr>
            <a:spLocks noGrp="1"/>
          </p:cNvSpPr>
          <p:nvPr>
            <p:ph type="sldNum" sz="quarter" idx="12"/>
          </p:nvPr>
        </p:nvSpPr>
        <p:spPr/>
        <p:txBody>
          <a:bodyPr/>
          <a:lstStyle/>
          <a:p>
            <a:fld id="{23FAF241-A4C7-4445-B23A-055E3967AFEF}" type="slidenum">
              <a:rPr lang="en-US" smtClean="0"/>
              <a:t>‹#›</a:t>
            </a:fld>
            <a:endParaRPr lang="en-US"/>
          </a:p>
        </p:txBody>
      </p:sp>
      <p:cxnSp>
        <p:nvCxnSpPr>
          <p:cNvPr id="10" name="Line 9"/>
          <p:cNvCxnSpPr/>
          <p:nvPr/>
        </p:nvCxnSpPr>
        <p:spPr>
          <a:xfrm flipV="1">
            <a:off x="2462925" y="1473490"/>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6036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43050" y="393563"/>
            <a:ext cx="9810749" cy="679904"/>
          </a:xfrm>
        </p:spPr>
        <p:txBody>
          <a:bodyPr/>
          <a:lstStyle>
            <a:lvl1pPr>
              <a:defRPr sz="3200" b="1">
                <a:solidFill>
                  <a:schemeClr val="tx1"/>
                </a:solidFill>
              </a:defRPr>
            </a:lvl1pPr>
          </a:lstStyle>
          <a:p>
            <a:r>
              <a:rPr lang="en-US"/>
              <a:t>Click to edit Master title style</a:t>
            </a:r>
          </a:p>
        </p:txBody>
      </p:sp>
      <p:sp>
        <p:nvSpPr>
          <p:cNvPr id="8" name="Content Placeholder 5"/>
          <p:cNvSpPr>
            <a:spLocks noGrp="1"/>
          </p:cNvSpPr>
          <p:nvPr>
            <p:ph sz="quarter" idx="13"/>
          </p:nvPr>
        </p:nvSpPr>
        <p:spPr>
          <a:xfrm>
            <a:off x="1543050" y="1322388"/>
            <a:ext cx="9810749" cy="4768850"/>
          </a:xfrm>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3" name="Date Placeholder 2"/>
          <p:cNvSpPr>
            <a:spLocks noGrp="1"/>
          </p:cNvSpPr>
          <p:nvPr>
            <p:ph type="dt" sz="half" idx="10"/>
          </p:nvPr>
        </p:nvSpPr>
        <p:spPr>
          <a:xfrm>
            <a:off x="838201" y="6356351"/>
            <a:ext cx="2743200" cy="365125"/>
          </a:xfrm>
        </p:spPr>
        <p:txBody>
          <a:bodyPr/>
          <a:lstStyle>
            <a:lvl1pPr algn="ctr">
              <a:defRPr>
                <a:solidFill>
                  <a:srgbClr val="0070C0"/>
                </a:solidFill>
              </a:defRPr>
            </a:lvl1pPr>
          </a:lstStyle>
          <a:p>
            <a:fld id="{28421DA6-6369-427E-8D82-C0360F0C47ED}"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149196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0" y="393563"/>
            <a:ext cx="9810749" cy="679904"/>
          </a:xfrm>
        </p:spPr>
        <p:txBody>
          <a:bodyPr/>
          <a:lstStyle>
            <a:lvl1pPr>
              <a:defRPr sz="3200" b="1">
                <a:solidFill>
                  <a:schemeClr val="tx1"/>
                </a:solidFill>
              </a:defRPr>
            </a:lvl1pPr>
          </a:lstStyle>
          <a:p>
            <a:r>
              <a:rPr lang="en-US"/>
              <a:t>Click to edit Master title style</a:t>
            </a:r>
          </a:p>
        </p:txBody>
      </p:sp>
      <p:sp>
        <p:nvSpPr>
          <p:cNvPr id="6" name="Content Placeholder 5"/>
          <p:cNvSpPr>
            <a:spLocks noGrp="1"/>
          </p:cNvSpPr>
          <p:nvPr>
            <p:ph sz="quarter" idx="13"/>
          </p:nvPr>
        </p:nvSpPr>
        <p:spPr>
          <a:xfrm>
            <a:off x="1543051" y="1322388"/>
            <a:ext cx="4792435"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6561364" y="1322388"/>
            <a:ext cx="4792435"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43051" y="6356351"/>
            <a:ext cx="2038349" cy="365125"/>
          </a:xfrm>
        </p:spPr>
        <p:txBody>
          <a:bodyPr/>
          <a:lstStyle>
            <a:lvl1pPr>
              <a:defRPr>
                <a:solidFill>
                  <a:srgbClr val="0070C0"/>
                </a:solidFill>
              </a:defRPr>
            </a:lvl1pPr>
          </a:lstStyle>
          <a:p>
            <a:fld id="{28421DA6-6369-427E-8D82-C0360F0C47ED}"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841036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7052185" cy="1519084"/>
          </a:xfrm>
          <a:ln>
            <a:noFill/>
          </a:ln>
        </p:spPr>
        <p:txBody>
          <a:bodyPr anchor="ctr">
            <a:noAutofit/>
          </a:bodyPr>
          <a:lstStyle>
            <a:lvl1pPr>
              <a:defRPr sz="500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397" y="2544510"/>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9" name="Text Placeholder 6"/>
          <p:cNvSpPr>
            <a:spLocks noGrp="1"/>
          </p:cNvSpPr>
          <p:nvPr>
            <p:ph type="body" sz="quarter" idx="15" hasCustomPrompt="1"/>
          </p:nvPr>
        </p:nvSpPr>
        <p:spPr>
          <a:xfrm>
            <a:off x="9289102" y="5486857"/>
            <a:ext cx="2441748" cy="503238"/>
          </a:xfrm>
        </p:spPr>
        <p:txBody>
          <a:bodyPr>
            <a:normAutofit/>
          </a:bodyPr>
          <a:lstStyle>
            <a:lvl1pPr marL="0" indent="0" algn="ctr">
              <a:buNone/>
              <a:defRPr sz="2800" b="1">
                <a:solidFill>
                  <a:schemeClr val="tx1">
                    <a:lumMod val="75000"/>
                  </a:schemeClr>
                </a:solidFill>
              </a:defRPr>
            </a:lvl1pPr>
          </a:lstStyle>
          <a:p>
            <a:pPr lvl="0"/>
            <a:r>
              <a:rPr lang="en-US"/>
              <a:t>Questions?</a:t>
            </a:r>
          </a:p>
        </p:txBody>
      </p:sp>
      <p:sp>
        <p:nvSpPr>
          <p:cNvPr id="4" name="Date Placeholder 3"/>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55821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0" y="2887965"/>
            <a:ext cx="5001611" cy="1114960"/>
          </a:xfrm>
        </p:spPr>
        <p:txBody>
          <a:bodyPr anchor="b">
            <a:normAutofit/>
          </a:bodyPr>
          <a:lstStyle>
            <a:lvl1pPr algn="l">
              <a:defRPr sz="7000" b="1" baseline="0">
                <a:solidFill>
                  <a:schemeClr val="tx1"/>
                </a:solidFill>
              </a:defRPr>
            </a:lvl1pPr>
          </a:lstStyle>
          <a:p>
            <a:r>
              <a:rPr lang="en-US"/>
              <a:t>Thank you</a:t>
            </a:r>
          </a:p>
        </p:txBody>
      </p:sp>
      <p:sp>
        <p:nvSpPr>
          <p:cNvPr id="7" name="Text Placeholder 6"/>
          <p:cNvSpPr>
            <a:spLocks noGrp="1"/>
          </p:cNvSpPr>
          <p:nvPr>
            <p:ph type="body" sz="quarter" idx="13"/>
          </p:nvPr>
        </p:nvSpPr>
        <p:spPr>
          <a:xfrm>
            <a:off x="1979290" y="4554842"/>
            <a:ext cx="6841346" cy="1315016"/>
          </a:xfrm>
        </p:spPr>
        <p:txBody>
          <a:bodyPr>
            <a:normAutofit/>
          </a:bodyPr>
          <a:lstStyle>
            <a:lvl1pPr marL="0" indent="0" algn="l">
              <a:buNone/>
              <a:defRPr sz="2400" b="1">
                <a:solidFill>
                  <a:schemeClr val="tx2"/>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0070C0"/>
                </a:solidFill>
              </a:defRPr>
            </a:lvl1pPr>
          </a:lstStyle>
          <a:p>
            <a:fld id="{523972C8-722D-45F6-B4D9-99B5D0CE429E}"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2"/>
          <p:cNvCxnSpPr/>
          <p:nvPr userDrawn="1"/>
        </p:nvCxnSpPr>
        <p:spPr>
          <a:xfrm>
            <a:off x="838199" y="4277571"/>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430914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sp>
        <p:nvSpPr>
          <p:cNvPr id="23" name="Rectangle 22"/>
          <p:cNvSpPr/>
          <p:nvPr userDrawn="1"/>
        </p:nvSpPr>
        <p:spPr>
          <a:xfrm>
            <a:off x="4997659" y="0"/>
            <a:ext cx="7194341" cy="575044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5" descr="dchllogo_left_color.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7659" y="6175594"/>
            <a:ext cx="4518875" cy="543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SPH-Aus_2c_hor+side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31269" y="6208283"/>
            <a:ext cx="4344115" cy="519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flipH="1">
            <a:off x="4657926" y="6204848"/>
            <a:ext cx="1" cy="513761"/>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Placeholder 1"/>
          <p:cNvSpPr>
            <a:spLocks noGrp="1"/>
          </p:cNvSpPr>
          <p:nvPr>
            <p:ph type="title"/>
          </p:nvPr>
        </p:nvSpPr>
        <p:spPr>
          <a:xfrm>
            <a:off x="5102531" y="1"/>
            <a:ext cx="7089468" cy="4230077"/>
          </a:xfrm>
          <a:prstGeom prst="rect">
            <a:avLst/>
          </a:prstGeom>
        </p:spPr>
        <p:txBody>
          <a:bodyPr rtlCol="0" anchor="t">
            <a:noAutofit/>
          </a:bodyPr>
          <a:lstStyle>
            <a:lvl1pPr algn="ctr">
              <a:defRPr sz="4400" b="1">
                <a:solidFill>
                  <a:schemeClr val="bg1"/>
                </a:solidFill>
              </a:defRPr>
            </a:lvl1pPr>
          </a:lstStyle>
          <a:p>
            <a:r>
              <a:rPr lang="en-US" dirty="0"/>
              <a:t>Click to edit Master title style</a:t>
            </a:r>
          </a:p>
        </p:txBody>
      </p:sp>
      <p:pic>
        <p:nvPicPr>
          <p:cNvPr id="16" name="Picture 15" descr="Twitter_logo_blu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218" y="6150611"/>
            <a:ext cx="443724" cy="270559"/>
          </a:xfrm>
          <a:prstGeom prst="rect">
            <a:avLst/>
          </a:prstGeom>
        </p:spPr>
      </p:pic>
      <p:pic>
        <p:nvPicPr>
          <p:cNvPr id="17" name="Picture 16" descr="fb.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56108" y="6466087"/>
            <a:ext cx="343965" cy="257974"/>
          </a:xfrm>
          <a:prstGeom prst="rect">
            <a:avLst/>
          </a:prstGeom>
        </p:spPr>
      </p:pic>
      <p:sp>
        <p:nvSpPr>
          <p:cNvPr id="18" name="TextBox 17"/>
          <p:cNvSpPr txBox="1"/>
          <p:nvPr userDrawn="1"/>
        </p:nvSpPr>
        <p:spPr>
          <a:xfrm>
            <a:off x="10477495" y="6125209"/>
            <a:ext cx="1635483" cy="307777"/>
          </a:xfrm>
          <a:prstGeom prst="rect">
            <a:avLst/>
          </a:prstGeom>
          <a:noFill/>
        </p:spPr>
        <p:txBody>
          <a:bodyPr wrap="square" rtlCol="0">
            <a:spAutoFit/>
          </a:bodyPr>
          <a:lstStyle/>
          <a:p>
            <a:r>
              <a:rPr lang="en-US" sz="1400" dirty="0">
                <a:solidFill>
                  <a:srgbClr val="5099D3"/>
                </a:solidFill>
              </a:rPr>
              <a:t>@</a:t>
            </a:r>
            <a:r>
              <a:rPr lang="en-US" sz="1400" dirty="0" err="1">
                <a:solidFill>
                  <a:srgbClr val="5099D3"/>
                </a:solidFill>
              </a:rPr>
              <a:t>msdcenter</a:t>
            </a:r>
            <a:endParaRPr lang="en-US" sz="1400" dirty="0">
              <a:solidFill>
                <a:srgbClr val="5099D3"/>
              </a:solidFill>
            </a:endParaRPr>
          </a:p>
        </p:txBody>
      </p:sp>
      <p:sp>
        <p:nvSpPr>
          <p:cNvPr id="19" name="TextBox 18"/>
          <p:cNvSpPr txBox="1"/>
          <p:nvPr userDrawn="1"/>
        </p:nvSpPr>
        <p:spPr>
          <a:xfrm>
            <a:off x="10556517" y="6431309"/>
            <a:ext cx="1635483" cy="307777"/>
          </a:xfrm>
          <a:prstGeom prst="rect">
            <a:avLst/>
          </a:prstGeom>
          <a:noFill/>
        </p:spPr>
        <p:txBody>
          <a:bodyPr wrap="square" rtlCol="0">
            <a:spAutoFit/>
          </a:bodyPr>
          <a:lstStyle/>
          <a:p>
            <a:r>
              <a:rPr lang="en-US" sz="1400" dirty="0">
                <a:solidFill>
                  <a:srgbClr val="2A4179"/>
                </a:solidFill>
              </a:rPr>
              <a:t>/</a:t>
            </a:r>
            <a:r>
              <a:rPr lang="en-US" sz="1400" dirty="0" err="1">
                <a:solidFill>
                  <a:srgbClr val="2A4179"/>
                </a:solidFill>
              </a:rPr>
              <a:t>msdcenter</a:t>
            </a:r>
            <a:endParaRPr lang="en-US" sz="1400" dirty="0">
              <a:solidFill>
                <a:srgbClr val="2A4179"/>
              </a:solidFill>
            </a:endParaRPr>
          </a:p>
        </p:txBody>
      </p:sp>
      <p:pic>
        <p:nvPicPr>
          <p:cNvPr id="21" name="Picture 20" descr="DellCenter_5.jp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4817" y="0"/>
            <a:ext cx="5012476" cy="5750446"/>
          </a:xfrm>
          <a:prstGeom prst="rect">
            <a:avLst/>
          </a:prstGeom>
        </p:spPr>
      </p:pic>
      <p:sp>
        <p:nvSpPr>
          <p:cNvPr id="26" name="Text Placeholder 25"/>
          <p:cNvSpPr>
            <a:spLocks noGrp="1"/>
          </p:cNvSpPr>
          <p:nvPr>
            <p:ph type="body" sz="quarter" idx="10"/>
          </p:nvPr>
        </p:nvSpPr>
        <p:spPr>
          <a:xfrm>
            <a:off x="5262033" y="4357689"/>
            <a:ext cx="6629400" cy="1298575"/>
          </a:xfrm>
        </p:spPr>
        <p:txBody>
          <a:bodyPr/>
          <a:lstStyle>
            <a:lvl1pPr marL="0" indent="0" algn="ctr">
              <a:buNone/>
              <a:defRPr>
                <a:solidFill>
                  <a:srgbClr val="FFFFFF"/>
                </a:solidFill>
              </a:defRPr>
            </a:lvl1pPr>
            <a:lvl2pPr marL="457200" indent="0" algn="ctr">
              <a:buNone/>
              <a:defRPr>
                <a:solidFill>
                  <a:srgbClr val="FFFFFF"/>
                </a:solidFill>
              </a:defRPr>
            </a:lvl2pPr>
            <a:lvl3pPr marL="914400" indent="0" algn="ctr">
              <a:buNone/>
              <a:defRPr>
                <a:solidFill>
                  <a:srgbClr val="FFFFFF"/>
                </a:solidFill>
              </a:defRPr>
            </a:lvl3pPr>
            <a:lvl4pPr marL="1371600" indent="0" algn="ctr">
              <a:buNone/>
              <a:defRPr>
                <a:solidFill>
                  <a:srgbClr val="FFFFFF"/>
                </a:solidFill>
              </a:defRPr>
            </a:lvl4pPr>
            <a:lvl5pPr marL="1828800" indent="0" algn="ctr">
              <a:buNone/>
              <a:defRPr>
                <a:solidFill>
                  <a:srgbClr val="FFFFFF"/>
                </a:solidFill>
              </a:defRPr>
            </a:lvl5pPr>
          </a:lstStyle>
          <a:p>
            <a:pPr lvl="0"/>
            <a:r>
              <a:rPr lang="en-US" dirty="0"/>
              <a:t>Click to edit Master text styles</a:t>
            </a:r>
          </a:p>
        </p:txBody>
      </p:sp>
      <p:sp>
        <p:nvSpPr>
          <p:cNvPr id="27" name="Rectangle 26"/>
          <p:cNvSpPr/>
          <p:nvPr userDrawn="1"/>
        </p:nvSpPr>
        <p:spPr>
          <a:xfrm>
            <a:off x="2526271" y="6343136"/>
            <a:ext cx="1748252" cy="1784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effectLst/>
            </a:endParaRPr>
          </a:p>
        </p:txBody>
      </p:sp>
    </p:spTree>
    <p:extLst>
      <p:ext uri="{BB962C8B-B14F-4D97-AF65-F5344CB8AC3E}">
        <p14:creationId xmlns:p14="http://schemas.microsoft.com/office/powerpoint/2010/main" val="1986216085"/>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Layout 9">
    <p:spTree>
      <p:nvGrpSpPr>
        <p:cNvPr id="1" name=""/>
        <p:cNvGrpSpPr/>
        <p:nvPr/>
      </p:nvGrpSpPr>
      <p:grpSpPr>
        <a:xfrm>
          <a:off x="0" y="0"/>
          <a:ext cx="0" cy="0"/>
          <a:chOff x="0" y="0"/>
          <a:chExt cx="0" cy="0"/>
        </a:xfrm>
      </p:grpSpPr>
      <p:sp>
        <p:nvSpPr>
          <p:cNvPr id="6" name="Rectangle 5"/>
          <p:cNvSpPr/>
          <p:nvPr userDrawn="1"/>
        </p:nvSpPr>
        <p:spPr>
          <a:xfrm>
            <a:off x="-80955" y="0"/>
            <a:ext cx="12272956" cy="9906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6" descr="dchllogo_center_white.eps"/>
          <p:cNvPicPr>
            <a:picLocks noChangeAspect="1"/>
          </p:cNvPicPr>
          <p:nvPr userDrawn="1"/>
        </p:nvPicPr>
        <p:blipFill>
          <a:blip r:embed="rId2" cstate="print">
            <a:extLst>
              <a:ext uri="{28A0092B-C50C-407E-A947-70E740481C1C}">
                <a14:useLocalDpi xmlns:a14="http://schemas.microsoft.com/office/drawing/2010/main"/>
              </a:ext>
            </a:extLst>
          </a:blip>
          <a:srcRect l="20297" r="35789" b="43478"/>
          <a:stretch>
            <a:fillRect/>
          </a:stretch>
        </p:blipFill>
        <p:spPr bwMode="auto">
          <a:xfrm>
            <a:off x="10248901" y="76201"/>
            <a:ext cx="1943100" cy="95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flipH="1">
            <a:off x="10871200" y="6362171"/>
            <a:ext cx="0" cy="38100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chllogo_center_color.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2800" y="6325658"/>
            <a:ext cx="111760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101601" y="990601"/>
            <a:ext cx="11887199" cy="5752571"/>
          </a:xfrm>
        </p:spPr>
        <p:txBody>
          <a:bodyPr/>
          <a:lstStyle>
            <a:lvl1pPr>
              <a:defRPr>
                <a:latin typeface="Franklin Gothic Book" pitchFamily="34" charset="0"/>
                <a:cs typeface="Arial" pitchFamily="34" charset="0"/>
              </a:defRPr>
            </a:lvl1pPr>
            <a:lvl2pPr>
              <a:defRPr>
                <a:latin typeface="Franklin Gothic Book" pitchFamily="34" charset="0"/>
                <a:cs typeface="Arial" pitchFamily="34" charset="0"/>
              </a:defRPr>
            </a:lvl2pPr>
            <a:lvl3pPr>
              <a:defRPr>
                <a:latin typeface="Franklin Gothic Book" pitchFamily="34" charset="0"/>
                <a:cs typeface="Arial" pitchFamily="34" charset="0"/>
              </a:defRPr>
            </a:lvl3pPr>
            <a:lvl4pPr>
              <a:defRPr>
                <a:latin typeface="Franklin Gothic Book" pitchFamily="34" charset="0"/>
                <a:cs typeface="Arial" pitchFamily="34" charset="0"/>
              </a:defRPr>
            </a:lvl4pPr>
            <a:lvl5pPr>
              <a:defRPr>
                <a:latin typeface="Franklin Gothic Book"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101600" y="152400"/>
            <a:ext cx="10261600" cy="685800"/>
          </a:xfrm>
          <a:prstGeom prst="rect">
            <a:avLst/>
          </a:prstGeom>
        </p:spPr>
        <p:txBody>
          <a:bodyPr rtlCol="0">
            <a:noAutofit/>
          </a:bodyPr>
          <a:lstStyle>
            <a:lvl1pPr algn="l">
              <a:defRPr sz="3200" b="1">
                <a:solidFill>
                  <a:srgbClr val="FFFFFF"/>
                </a:solidFill>
              </a:defRPr>
            </a:lvl1pPr>
          </a:lstStyle>
          <a:p>
            <a:r>
              <a:rPr lang="en-US"/>
              <a:t>Click to edit Master title style</a:t>
            </a:r>
            <a:endParaRPr lang="en-US" dirty="0"/>
          </a:p>
        </p:txBody>
      </p:sp>
      <p:pic>
        <p:nvPicPr>
          <p:cNvPr id="13" name="Picture 12" descr="SPH-Aus_2c_hor+below_pms.eps"/>
          <p:cNvPicPr>
            <a:picLocks noChangeAspect="1"/>
          </p:cNvPicPr>
          <p:nvPr userDrawn="1"/>
        </p:nvPicPr>
        <p:blipFill rotWithShape="1">
          <a:blip r:embed="rId4" cstate="print">
            <a:extLst>
              <a:ext uri="{28A0092B-C50C-407E-A947-70E740481C1C}">
                <a14:useLocalDpi xmlns:a14="http://schemas.microsoft.com/office/drawing/2010/main"/>
              </a:ext>
            </a:extLst>
          </a:blip>
          <a:srcRect b="11152"/>
          <a:stretch/>
        </p:blipFill>
        <p:spPr bwMode="auto">
          <a:xfrm>
            <a:off x="9652000" y="6366934"/>
            <a:ext cx="1117600" cy="37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54427"/>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itle 1"/>
          <p:cNvSpPr>
            <a:spLocks noGrp="1"/>
          </p:cNvSpPr>
          <p:nvPr>
            <p:ph type="title"/>
          </p:nvPr>
        </p:nvSpPr>
        <p:spPr>
          <a:xfrm>
            <a:off x="609600" y="365455"/>
            <a:ext cx="10972800" cy="5856424"/>
          </a:xfrm>
          <a:prstGeom prst="rect">
            <a:avLst/>
          </a:prstGeom>
        </p:spPr>
        <p:txBody>
          <a:bodyPr anchor="ctr"/>
          <a:lstStyle>
            <a:lvl1pPr>
              <a:defRPr sz="3375" b="1"/>
            </a:lvl1pPr>
          </a:lstStyle>
          <a:p>
            <a:r>
              <a:rPr lang="en-US" dirty="0"/>
              <a:t>Click to edit Master title style</a:t>
            </a:r>
          </a:p>
        </p:txBody>
      </p:sp>
    </p:spTree>
    <p:extLst>
      <p:ext uri="{BB962C8B-B14F-4D97-AF65-F5344CB8AC3E}">
        <p14:creationId xmlns:p14="http://schemas.microsoft.com/office/powerpoint/2010/main" val="1374622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12598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0" y="685800"/>
            <a:ext cx="6096000" cy="5715000"/>
          </a:xfrm>
          <a:prstGeom prst="rect">
            <a:avLst/>
          </a:prstGeom>
        </p:spPr>
        <p:txBody>
          <a:bodyPr lIns="182880" tIns="914400" rIns="182880"/>
          <a:lstStyle>
            <a:lvl1pPr marL="0" indent="0" algn="ctr">
              <a:buNone/>
              <a:defRPr sz="4400">
                <a:solidFill>
                  <a:srgbClr val="FFFFC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780136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93878B-5870-4905-A2BE-28708FBA1120}" type="datetimeFigureOut">
              <a:rPr lang="en-US" smtClean="0"/>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A2345E-3901-4453-8383-0130B30157D6}" type="slidenum">
              <a:rPr lang="en-US" smtClean="0"/>
              <a:t>‹#›</a:t>
            </a:fld>
            <a:endParaRPr lang="en-US"/>
          </a:p>
        </p:txBody>
      </p:sp>
    </p:spTree>
    <p:extLst>
      <p:ext uri="{BB962C8B-B14F-4D97-AF65-F5344CB8AC3E}">
        <p14:creationId xmlns:p14="http://schemas.microsoft.com/office/powerpoint/2010/main" val="406271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5" y="664912"/>
            <a:ext cx="8890875" cy="743000"/>
          </a:xfrm>
          <a:effectLst/>
        </p:spPr>
        <p:txBody>
          <a:bodyPr anchor="b">
            <a:noAutofit/>
          </a:bodyPr>
          <a:lstStyle>
            <a:lvl1pPr>
              <a:defRPr sz="3300" b="1"/>
            </a:lvl1pPr>
          </a:lstStyle>
          <a:p>
            <a:r>
              <a:rPr lang="en-US"/>
              <a:t>Click to edit Master title style</a:t>
            </a:r>
          </a:p>
        </p:txBody>
      </p:sp>
      <p:sp>
        <p:nvSpPr>
          <p:cNvPr id="3" name="Content Placeholder 2"/>
          <p:cNvSpPr>
            <a:spLocks noGrp="1"/>
          </p:cNvSpPr>
          <p:nvPr>
            <p:ph sz="half" idx="1"/>
          </p:nvPr>
        </p:nvSpPr>
        <p:spPr>
          <a:xfrm>
            <a:off x="2461633" y="1828300"/>
            <a:ext cx="4282068" cy="4351338"/>
          </a:xfrm>
        </p:spPr>
        <p:txBody>
          <a:bodyPr>
            <a:normAutofit/>
          </a:bodyPr>
          <a:lstStyle>
            <a:lvl1pPr marL="255985" indent="-255985">
              <a:buFont typeface="+mj-lt"/>
              <a:buAutoNum type="arabicPeriod"/>
              <a:defRPr sz="1800"/>
            </a:lvl1pPr>
            <a:lvl2pPr marL="511969" indent="-255985" defTabSz="685800">
              <a:buFont typeface="+mj-lt"/>
              <a:buAutoNum type="alphaLcPeriod"/>
              <a:defRPr sz="1800"/>
            </a:lvl2pPr>
            <a:lvl3pPr marL="814388" indent="-302419">
              <a:buFont typeface="+mj-lt"/>
              <a:buAutoNum type="romanLcPeriod"/>
              <a:defRPr sz="1800"/>
            </a:lvl3pPr>
            <a:lvl4pPr marL="814388" indent="0">
              <a:buFont typeface="+mj-lt"/>
              <a:buNone/>
              <a:defRPr sz="1800"/>
            </a:lvl4pPr>
            <a:lvl5pPr marL="1160859"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3" y="1828300"/>
            <a:ext cx="4282068" cy="4351338"/>
          </a:xfrm>
        </p:spPr>
        <p:txBody>
          <a:bodyPr>
            <a:normAutofit/>
          </a:bodyPr>
          <a:lstStyle>
            <a:lvl1pPr marL="255985" indent="-255985">
              <a:buFont typeface="+mj-lt"/>
              <a:buAutoNum type="arabicPeriod"/>
              <a:defRPr lang="en-US" dirty="0" smtClean="0"/>
            </a:lvl1pPr>
            <a:lvl2pPr marL="511969" indent="-255985" defTabSz="685800">
              <a:buFont typeface="+mj-lt"/>
              <a:buAutoNum type="alphaLcPeriod"/>
              <a:defRPr lang="en-US" dirty="0" smtClean="0"/>
            </a:lvl2pPr>
            <a:lvl3pPr marL="814388" indent="-302419">
              <a:buFont typeface="+mj-lt"/>
              <a:buAutoNum type="romanLcPeriod"/>
              <a:defRPr lang="en-US" dirty="0" smtClean="0"/>
            </a:lvl3pPr>
            <a:lvl4pPr marL="814388" indent="0">
              <a:buFont typeface="+mj-lt"/>
              <a:buNone/>
              <a:defRPr sz="1800"/>
            </a:lvl4pPr>
            <a:lvl5pPr marL="1160859"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D3E91369-9E8F-4B18-90F0-6BBDCBB1FA9B}" type="datetime1">
              <a:rPr lang="en-US" smtClean="0"/>
              <a:t>9/25/2019</a:t>
            </a:fld>
            <a:endParaRPr lang="en-US"/>
          </a:p>
        </p:txBody>
      </p:sp>
      <p:sp>
        <p:nvSpPr>
          <p:cNvPr id="6" name="Footer Placeholder 5"/>
          <p:cNvSpPr>
            <a:spLocks noGrp="1"/>
          </p:cNvSpPr>
          <p:nvPr>
            <p:ph type="ftr" sz="quarter" idx="11"/>
          </p:nvPr>
        </p:nvSpPr>
        <p:spPr/>
        <p:txBody>
          <a:bodyPr/>
          <a:lstStyle/>
          <a:p>
            <a:r>
              <a:rPr lang="en-US"/>
              <a:t>Slide courtesy of Jeanne Mahoney, ACOG</a:t>
            </a:r>
          </a:p>
        </p:txBody>
      </p:sp>
      <p:sp>
        <p:nvSpPr>
          <p:cNvPr id="7" name="Slide Number Placeholder 6"/>
          <p:cNvSpPr>
            <a:spLocks noGrp="1"/>
          </p:cNvSpPr>
          <p:nvPr>
            <p:ph type="sldNum" sz="quarter" idx="12"/>
          </p:nvPr>
        </p:nvSpPr>
        <p:spPr/>
        <p:txBody>
          <a:bodyPr/>
          <a:lstStyle/>
          <a:p>
            <a:fld id="{23FAF241-A4C7-4445-B23A-055E3967AFEF}" type="slidenum">
              <a:rPr lang="en-US" smtClean="0"/>
              <a:t>‹#›</a:t>
            </a:fld>
            <a:endParaRPr lang="en-US"/>
          </a:p>
        </p:txBody>
      </p:sp>
      <p:cxnSp>
        <p:nvCxnSpPr>
          <p:cNvPr id="10" name="Line 9"/>
          <p:cNvCxnSpPr/>
          <p:nvPr/>
        </p:nvCxnSpPr>
        <p:spPr>
          <a:xfrm>
            <a:off x="2462925" y="1475278"/>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7772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1559985" y="1544639"/>
            <a:ext cx="9086849" cy="1587"/>
          </a:xfrm>
          <a:prstGeom prst="line">
            <a:avLst/>
          </a:prstGeom>
          <a:ln w="571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5" descr="MILK-0130 MomFriendlyLogo_sm.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63200" y="5494339"/>
            <a:ext cx="1136651"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1872960"/>
            <a:ext cx="8534400" cy="4330647"/>
          </a:xfrm>
          <a:prstGeom prst="rect">
            <a:avLst/>
          </a:prstGeom>
        </p:spPr>
        <p:txBody>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609600" y="365455"/>
            <a:ext cx="10972800" cy="1143000"/>
          </a:xfrm>
          <a:prstGeom prst="rect">
            <a:avLst/>
          </a:prstGeom>
        </p:spPr>
        <p:txBody>
          <a:bodyPr anchor="ctr"/>
          <a:lstStyle>
            <a:lvl1pPr>
              <a:defRPr sz="3000" b="1"/>
            </a:lvl1pPr>
          </a:lstStyle>
          <a:p>
            <a:r>
              <a:rPr lang="en-US" dirty="0"/>
              <a:t>Click to edit Master title style</a:t>
            </a:r>
          </a:p>
        </p:txBody>
      </p:sp>
    </p:spTree>
    <p:extLst>
      <p:ext uri="{BB962C8B-B14F-4D97-AF65-F5344CB8AC3E}">
        <p14:creationId xmlns:p14="http://schemas.microsoft.com/office/powerpoint/2010/main" val="514453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3" name="Straight Connector 3"/>
          <p:cNvCxnSpPr/>
          <p:nvPr userDrawn="1"/>
        </p:nvCxnSpPr>
        <p:spPr>
          <a:xfrm>
            <a:off x="1559985" y="1544639"/>
            <a:ext cx="9086849" cy="1587"/>
          </a:xfrm>
          <a:prstGeom prst="line">
            <a:avLst/>
          </a:prstGeom>
          <a:ln w="571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4" descr="MILK-0130 MomFriendlyLogo_sm.eps"/>
          <p:cNvPicPr>
            <a:picLocks noChangeAspect="1"/>
          </p:cNvPicPr>
          <p:nvPr userDrawn="1"/>
        </p:nvPicPr>
        <p:blipFill>
          <a:blip r:embed="rId2"/>
          <a:srcRect/>
          <a:stretch>
            <a:fillRect/>
          </a:stretch>
        </p:blipFill>
        <p:spPr bwMode="auto">
          <a:xfrm>
            <a:off x="10363200" y="5494339"/>
            <a:ext cx="1136651" cy="852487"/>
          </a:xfrm>
          <a:prstGeom prst="rect">
            <a:avLst/>
          </a:prstGeom>
          <a:noFill/>
          <a:ln w="9525">
            <a:noFill/>
            <a:miter lim="800000"/>
            <a:headEnd/>
            <a:tailEnd/>
          </a:ln>
        </p:spPr>
      </p:pic>
      <p:sp>
        <p:nvSpPr>
          <p:cNvPr id="2" name="Title 1"/>
          <p:cNvSpPr>
            <a:spLocks noGrp="1"/>
          </p:cNvSpPr>
          <p:nvPr>
            <p:ph type="title"/>
          </p:nvPr>
        </p:nvSpPr>
        <p:spPr>
          <a:xfrm>
            <a:off x="609600" y="365455"/>
            <a:ext cx="10972800" cy="1143000"/>
          </a:xfrm>
          <a:prstGeom prst="rect">
            <a:avLst/>
          </a:prstGeom>
        </p:spPr>
        <p:txBody>
          <a:bodyPr anchor="ctr"/>
          <a:lstStyle>
            <a:lvl1pPr>
              <a:defRPr sz="3000" b="1"/>
            </a:lvl1pPr>
          </a:lstStyle>
          <a:p>
            <a:r>
              <a:rPr lang="en-US" dirty="0"/>
              <a:t>Click to edit Master title style</a:t>
            </a:r>
          </a:p>
        </p:txBody>
      </p:sp>
    </p:spTree>
    <p:extLst>
      <p:ext uri="{BB962C8B-B14F-4D97-AF65-F5344CB8AC3E}">
        <p14:creationId xmlns:p14="http://schemas.microsoft.com/office/powerpoint/2010/main" val="308322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2" y="250725"/>
            <a:ext cx="7199671" cy="1194619"/>
          </a:xfrm>
        </p:spPr>
        <p:txBody>
          <a:bodyPr anchor="ctr">
            <a:noAutofit/>
          </a:bodyPr>
          <a:lstStyle>
            <a:lvl1pPr>
              <a:defRPr sz="3750" b="1">
                <a:solidFill>
                  <a:srgbClr val="FFC600"/>
                </a:solidFill>
              </a:defRPr>
            </a:lvl1pPr>
          </a:lstStyle>
          <a:p>
            <a:r>
              <a:rPr lang="en-US"/>
              <a:t>Click to edit Master title style</a:t>
            </a:r>
          </a:p>
        </p:txBody>
      </p:sp>
      <p:sp>
        <p:nvSpPr>
          <p:cNvPr id="27" name="Text Placeholder 26"/>
          <p:cNvSpPr>
            <a:spLocks noGrp="1"/>
          </p:cNvSpPr>
          <p:nvPr>
            <p:ph type="body" sz="quarter" idx="14"/>
          </p:nvPr>
        </p:nvSpPr>
        <p:spPr>
          <a:xfrm>
            <a:off x="836908" y="2200591"/>
            <a:ext cx="7821480"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398"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Click icon to add picture</a:t>
            </a:r>
          </a:p>
        </p:txBody>
      </p:sp>
      <p:sp>
        <p:nvSpPr>
          <p:cNvPr id="4" name="Date Placeholder 3"/>
          <p:cNvSpPr>
            <a:spLocks noGrp="1"/>
          </p:cNvSpPr>
          <p:nvPr>
            <p:ph type="dt" sz="half" idx="10"/>
          </p:nvPr>
        </p:nvSpPr>
        <p:spPr/>
        <p:txBody>
          <a:bodyPr/>
          <a:lstStyle/>
          <a:p>
            <a:fld id="{91E471E6-828C-40E4-952C-9327627D1051}" type="datetime1">
              <a:rPr lang="en-US" smtClean="0"/>
              <a:t>9/25/2019</a:t>
            </a:fld>
            <a:endParaRPr lang="en-US"/>
          </a:p>
        </p:txBody>
      </p:sp>
      <p:sp>
        <p:nvSpPr>
          <p:cNvPr id="5" name="Footer Placeholder 4"/>
          <p:cNvSpPr>
            <a:spLocks noGrp="1"/>
          </p:cNvSpPr>
          <p:nvPr>
            <p:ph type="ftr" sz="quarter" idx="11"/>
          </p:nvPr>
        </p:nvSpPr>
        <p:spPr/>
        <p:txBody>
          <a:bodyPr/>
          <a:lstStyle/>
          <a:p>
            <a:r>
              <a:rPr lang="en-US"/>
              <a:t>Slide courtesy of Jeanne Mahoney, ACOG</a:t>
            </a:r>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a:p>
        </p:txBody>
      </p:sp>
    </p:spTree>
    <p:extLst>
      <p:ext uri="{BB962C8B-B14F-4D97-AF65-F5344CB8AC3E}">
        <p14:creationId xmlns:p14="http://schemas.microsoft.com/office/powerpoint/2010/main" val="372320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1" y="393563"/>
            <a:ext cx="9810749" cy="679904"/>
          </a:xfrm>
        </p:spPr>
        <p:txBody>
          <a:bodyPr/>
          <a:lstStyle>
            <a:lvl1pPr>
              <a:defRPr sz="2400" b="1">
                <a:solidFill>
                  <a:srgbClr val="FFC600"/>
                </a:solidFill>
              </a:defRPr>
            </a:lvl1pPr>
          </a:lstStyle>
          <a:p>
            <a:r>
              <a:rPr lang="en-US"/>
              <a:t>Click to edit Master title style</a:t>
            </a:r>
          </a:p>
        </p:txBody>
      </p:sp>
      <p:sp>
        <p:nvSpPr>
          <p:cNvPr id="6" name="Content Placeholder 5"/>
          <p:cNvSpPr>
            <a:spLocks noGrp="1"/>
          </p:cNvSpPr>
          <p:nvPr>
            <p:ph sz="quarter" idx="13"/>
          </p:nvPr>
        </p:nvSpPr>
        <p:spPr>
          <a:xfrm>
            <a:off x="1543051" y="1322388"/>
            <a:ext cx="5486400" cy="457200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43052" y="6356353"/>
            <a:ext cx="2038349" cy="365125"/>
          </a:xfrm>
        </p:spPr>
        <p:txBody>
          <a:bodyPr/>
          <a:lstStyle/>
          <a:p>
            <a:fld id="{C90C52A7-7137-4F46-AB2D-AB5D549182FC}" type="datetime1">
              <a:rPr lang="en-US" smtClean="0"/>
              <a:t>9/25/2019</a:t>
            </a:fld>
            <a:endParaRPr lang="en-US"/>
          </a:p>
        </p:txBody>
      </p:sp>
      <p:sp>
        <p:nvSpPr>
          <p:cNvPr id="4" name="Footer Placeholder 3"/>
          <p:cNvSpPr>
            <a:spLocks noGrp="1"/>
          </p:cNvSpPr>
          <p:nvPr>
            <p:ph type="ftr" sz="quarter" idx="11"/>
          </p:nvPr>
        </p:nvSpPr>
        <p:spPr/>
        <p:txBody>
          <a:bodyPr/>
          <a:lstStyle/>
          <a:p>
            <a:r>
              <a:rPr lang="en-US"/>
              <a:t>Slide courtesy of Jeanne Mahoney, ACOG</a:t>
            </a:r>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a:p>
        </p:txBody>
      </p:sp>
    </p:spTree>
    <p:extLst>
      <p:ext uri="{BB962C8B-B14F-4D97-AF65-F5344CB8AC3E}">
        <p14:creationId xmlns:p14="http://schemas.microsoft.com/office/powerpoint/2010/main" val="303141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1" y="393563"/>
            <a:ext cx="9810749" cy="679904"/>
          </a:xfrm>
        </p:spPr>
        <p:txBody>
          <a:bodyPr/>
          <a:lstStyle>
            <a:lvl1pPr>
              <a:defRPr sz="2400" b="1">
                <a:solidFill>
                  <a:srgbClr val="FFC600"/>
                </a:solidFill>
              </a:defRPr>
            </a:lvl1pPr>
          </a:lstStyle>
          <a:p>
            <a:r>
              <a:rPr lang="en-US"/>
              <a:t>Click to edit Master title style</a:t>
            </a:r>
          </a:p>
        </p:txBody>
      </p:sp>
      <p:sp>
        <p:nvSpPr>
          <p:cNvPr id="6" name="Content Placeholder 5"/>
          <p:cNvSpPr>
            <a:spLocks noGrp="1"/>
          </p:cNvSpPr>
          <p:nvPr>
            <p:ph sz="quarter" idx="13"/>
          </p:nvPr>
        </p:nvSpPr>
        <p:spPr>
          <a:xfrm>
            <a:off x="1543051"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6561364"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43052" y="6356353"/>
            <a:ext cx="2038349" cy="365125"/>
          </a:xfrm>
        </p:spPr>
        <p:txBody>
          <a:bodyPr/>
          <a:lstStyle/>
          <a:p>
            <a:fld id="{A5A0A9AF-33AA-442C-9DF1-911A5822B015}" type="datetime1">
              <a:rPr lang="en-US" smtClean="0"/>
              <a:t>9/25/2019</a:t>
            </a:fld>
            <a:endParaRPr lang="en-US"/>
          </a:p>
        </p:txBody>
      </p:sp>
      <p:sp>
        <p:nvSpPr>
          <p:cNvPr id="4" name="Footer Placeholder 3"/>
          <p:cNvSpPr>
            <a:spLocks noGrp="1"/>
          </p:cNvSpPr>
          <p:nvPr>
            <p:ph type="ftr" sz="quarter" idx="11"/>
          </p:nvPr>
        </p:nvSpPr>
        <p:spPr/>
        <p:txBody>
          <a:bodyPr/>
          <a:lstStyle/>
          <a:p>
            <a:r>
              <a:rPr lang="en-US"/>
              <a:t>Slide courtesy of Jeanne Mahoney, ACOG</a:t>
            </a:r>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a:p>
        </p:txBody>
      </p:sp>
    </p:spTree>
    <p:extLst>
      <p:ext uri="{BB962C8B-B14F-4D97-AF65-F5344CB8AC3E}">
        <p14:creationId xmlns:p14="http://schemas.microsoft.com/office/powerpoint/2010/main" val="109261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910" y="250725"/>
            <a:ext cx="7186215" cy="1268361"/>
          </a:xfrm>
          <a:ln>
            <a:noFill/>
          </a:ln>
        </p:spPr>
        <p:txBody>
          <a:bodyPr anchor="ctr">
            <a:noAutofit/>
          </a:bodyPr>
          <a:lstStyle>
            <a:lvl1pPr>
              <a:defRPr sz="3750" b="1">
                <a:solidFill>
                  <a:schemeClr val="accent1"/>
                </a:solidFill>
              </a:defRPr>
            </a:lvl1pPr>
          </a:lstStyle>
          <a:p>
            <a:r>
              <a:rPr lang="en-US"/>
              <a:t>Click to edit Master title style</a:t>
            </a:r>
          </a:p>
        </p:txBody>
      </p:sp>
      <p:sp>
        <p:nvSpPr>
          <p:cNvPr id="27" name="Text Placeholder 26"/>
          <p:cNvSpPr>
            <a:spLocks noGrp="1"/>
          </p:cNvSpPr>
          <p:nvPr>
            <p:ph type="body" sz="quarter" idx="14"/>
          </p:nvPr>
        </p:nvSpPr>
        <p:spPr>
          <a:xfrm>
            <a:off x="836908" y="2150347"/>
            <a:ext cx="7821480" cy="3839748"/>
          </a:xfrm>
        </p:spPr>
        <p:txBody>
          <a:bodyPr>
            <a:normAutofit/>
          </a:bodyPr>
          <a:lstStyle>
            <a:lvl1pPr>
              <a:defRPr sz="2100">
                <a:solidFill>
                  <a:schemeClr val="bg1"/>
                </a:solidFill>
              </a:defRPr>
            </a:lvl1pPr>
            <a:lvl2pPr marL="34289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398"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a:t>                                                                                                                                                                                                                                 </a:t>
            </a:r>
          </a:p>
        </p:txBody>
      </p:sp>
      <p:sp>
        <p:nvSpPr>
          <p:cNvPr id="11" name="Text Placeholder 6"/>
          <p:cNvSpPr>
            <a:spLocks noGrp="1"/>
          </p:cNvSpPr>
          <p:nvPr>
            <p:ph type="body" sz="quarter" idx="15" hasCustomPrompt="1"/>
          </p:nvPr>
        </p:nvSpPr>
        <p:spPr>
          <a:xfrm>
            <a:off x="9289103" y="5486857"/>
            <a:ext cx="2441748" cy="503238"/>
          </a:xfrm>
        </p:spPr>
        <p:txBody>
          <a:bodyPr>
            <a:normAutofit/>
          </a:bodyPr>
          <a:lstStyle>
            <a:lvl1pPr marL="0" indent="0" algn="ctr">
              <a:buNone/>
              <a:defRPr sz="2100" b="1">
                <a:solidFill>
                  <a:schemeClr val="accent1"/>
                </a:solidFill>
              </a:defRPr>
            </a:lvl1pPr>
          </a:lstStyle>
          <a:p>
            <a:pPr lvl="0"/>
            <a:r>
              <a:rPr lang="en-US"/>
              <a:t>Questions?</a:t>
            </a:r>
          </a:p>
        </p:txBody>
      </p:sp>
      <p:sp>
        <p:nvSpPr>
          <p:cNvPr id="4" name="Date Placeholder 3"/>
          <p:cNvSpPr>
            <a:spLocks noGrp="1"/>
          </p:cNvSpPr>
          <p:nvPr>
            <p:ph type="dt" sz="half" idx="10"/>
          </p:nvPr>
        </p:nvSpPr>
        <p:spPr/>
        <p:txBody>
          <a:bodyPr/>
          <a:lstStyle/>
          <a:p>
            <a:fld id="{23B7D21D-5E1D-42B1-96D5-5F7B864D798A}" type="datetime1">
              <a:rPr lang="en-US" smtClean="0"/>
              <a:t>9/25/2019</a:t>
            </a:fld>
            <a:endParaRPr lang="en-US"/>
          </a:p>
        </p:txBody>
      </p:sp>
      <p:sp>
        <p:nvSpPr>
          <p:cNvPr id="5" name="Footer Placeholder 4"/>
          <p:cNvSpPr>
            <a:spLocks noGrp="1"/>
          </p:cNvSpPr>
          <p:nvPr>
            <p:ph type="ftr" sz="quarter" idx="11"/>
          </p:nvPr>
        </p:nvSpPr>
        <p:spPr/>
        <p:txBody>
          <a:bodyPr/>
          <a:lstStyle/>
          <a:p>
            <a:r>
              <a:rPr lang="en-US"/>
              <a:t>Slide courtesy of Jeanne Mahoney, ACOG</a:t>
            </a:r>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a:p>
        </p:txBody>
      </p:sp>
    </p:spTree>
    <p:extLst>
      <p:ext uri="{BB962C8B-B14F-4D97-AF65-F5344CB8AC3E}">
        <p14:creationId xmlns:p14="http://schemas.microsoft.com/office/powerpoint/2010/main" val="111498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lumMod val="40000"/>
                    <a:lumOff val="60000"/>
                  </a:schemeClr>
                </a:solidFill>
                <a:latin typeface="+mj-lt"/>
              </a:defRPr>
            </a:lvl1pPr>
          </a:lstStyle>
          <a:p>
            <a:fld id="{AE96AF5F-DF5E-427F-AB9E-EF729BE5C7AB}" type="datetime1">
              <a:rPr lang="en-US" smtClean="0"/>
              <a:t>9/25/2019</a:t>
            </a:fld>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a:solidFill>
                  <a:schemeClr val="tx1">
                    <a:lumMod val="40000"/>
                    <a:lumOff val="60000"/>
                  </a:schemeClr>
                </a:solidFill>
                <a:latin typeface="+mj-lt"/>
              </a:defRPr>
            </a:lvl1pPr>
          </a:lstStyle>
          <a:p>
            <a:r>
              <a:rPr lang="en-US"/>
              <a:t>Slide courtesy of Jeanne Mahoney, ACOG</a:t>
            </a: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lumMod val="40000"/>
                    <a:lumOff val="60000"/>
                  </a:schemeClr>
                </a:solidFill>
                <a:latin typeface="+mj-lt"/>
              </a:defRPr>
            </a:lvl1pPr>
          </a:lstStyle>
          <a:p>
            <a:fld id="{23FAF241-A4C7-4445-B23A-055E3967AFEF}" type="slidenum">
              <a:rPr lang="en-US" smtClean="0"/>
              <a:pPr/>
              <a:t>‹#›</a:t>
            </a:fld>
            <a:endParaRPr lang="en-US"/>
          </a:p>
        </p:txBody>
      </p:sp>
    </p:spTree>
    <p:extLst>
      <p:ext uri="{BB962C8B-B14F-4D97-AF65-F5344CB8AC3E}">
        <p14:creationId xmlns:p14="http://schemas.microsoft.com/office/powerpoint/2010/main" val="685053012"/>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Lst>
  <p:hf hdr="0" dt="0"/>
  <p:txStyles>
    <p:titleStyle>
      <a:lvl1pPr algn="l" defTabSz="685800" rtl="0" eaLnBrk="1" latinLnBrk="0" hangingPunct="1">
        <a:lnSpc>
          <a:spcPct val="90000"/>
        </a:lnSpc>
        <a:spcBef>
          <a:spcPct val="0"/>
        </a:spcBef>
        <a:buNone/>
        <a:defRPr sz="3300" kern="1200">
          <a:solidFill>
            <a:srgbClr val="FFC6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bg1"/>
          </a:solidFill>
          <a:latin typeface="+mj-lt"/>
          <a:ea typeface="+mn-ea"/>
          <a:cs typeface="+mn-cs"/>
        </a:defRPr>
      </a:lvl1pPr>
      <a:lvl2pPr marL="3429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2pPr>
      <a:lvl3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3pPr>
      <a:lvl4pPr marL="68580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4pPr>
      <a:lvl5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11899"/>
            <a:ext cx="27432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fld id="{28421DA6-6369-427E-8D82-C0360F0C47ED}" type="datetimeFigureOut">
              <a:rPr lang="en-US" smtClean="0">
                <a:solidFill>
                  <a:srgbClr val="0070C0"/>
                </a:solidFill>
              </a:rPr>
              <a:pPr/>
              <a:t>9/25/2019</a:t>
            </a:fld>
            <a:r>
              <a:rPr lang="en-US">
                <a:solidFill>
                  <a:srgbClr val="0070C0"/>
                </a:solidFill>
              </a:rPr>
              <a:t>  </a:t>
            </a:r>
            <a:r>
              <a:rPr lang="en-US"/>
              <a:t>                                                                                                                                                                 </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70C0"/>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aseline="0">
                <a:solidFill>
                  <a:schemeClr val="accent4">
                    <a:lumMod val="5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1635686787"/>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6" r:id="rId14"/>
    <p:sldLayoutId id="2147485288" r:id="rId15"/>
    <p:sldLayoutId id="2147485296" r:id="rId16"/>
    <p:sldLayoutId id="2147485303" r:id="rId17"/>
    <p:sldLayoutId id="2147485304" r:id="rId18"/>
    <p:sldLayoutId id="2147485306" r:id="rId19"/>
    <p:sldLayoutId id="2147485311" r:id="rId20"/>
    <p:sldLayoutId id="2147485318" r:id="rId21"/>
    <p:sldLayoutId id="2147485367" r:id="rId22"/>
  </p:sldLayoutIdLst>
  <p:txStyles>
    <p:title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11899"/>
            <a:ext cx="27432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fld id="{28421DA6-6369-427E-8D82-C0360F0C47ED}" type="datetimeFigureOut">
              <a:rPr lang="en-US" smtClean="0">
                <a:solidFill>
                  <a:srgbClr val="0070C0"/>
                </a:solidFill>
              </a:rPr>
              <a:pPr/>
              <a:t>9/25/2019</a:t>
            </a:fld>
            <a:r>
              <a:rPr lang="en-US">
                <a:solidFill>
                  <a:srgbClr val="0070C0"/>
                </a:solidFill>
              </a:rPr>
              <a:t>  </a:t>
            </a:r>
            <a:r>
              <a:rPr lang="en-US"/>
              <a:t>                                                                                                                                                                 </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70C0"/>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aseline="0">
                <a:solidFill>
                  <a:schemeClr val="accent4">
                    <a:lumMod val="50000"/>
                  </a:schemeClr>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384144109"/>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 id="2147485332" r:id="rId13"/>
    <p:sldLayoutId id="2147485333" r:id="rId14"/>
    <p:sldLayoutId id="2147485334" r:id="rId15"/>
    <p:sldLayoutId id="2147485354" r:id="rId16"/>
    <p:sldLayoutId id="2147485358" r:id="rId17"/>
    <p:sldLayoutId id="2147485359" r:id="rId18"/>
    <p:sldLayoutId id="2147485366" r:id="rId19"/>
  </p:sldLayoutIdLst>
  <p:txStyles>
    <p:title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slide" Target="slide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3.jpeg"/><Relationship Id="rId18" Type="http://schemas.openxmlformats.org/officeDocument/2006/relationships/slide" Target="slide17.xml"/><Relationship Id="rId3" Type="http://schemas.openxmlformats.org/officeDocument/2006/relationships/image" Target="../media/image29.png"/><Relationship Id="rId7" Type="http://schemas.openxmlformats.org/officeDocument/2006/relationships/image" Target="../media/image40.jpeg"/><Relationship Id="rId12" Type="http://schemas.openxmlformats.org/officeDocument/2006/relationships/slide" Target="slide15.xml"/><Relationship Id="rId17" Type="http://schemas.openxmlformats.org/officeDocument/2006/relationships/image" Target="../media/image45.jpeg"/><Relationship Id="rId2" Type="http://schemas.openxmlformats.org/officeDocument/2006/relationships/image" Target="../media/image38.png"/><Relationship Id="rId16" Type="http://schemas.openxmlformats.org/officeDocument/2006/relationships/slide" Target="slide37.xml"/><Relationship Id="rId1" Type="http://schemas.openxmlformats.org/officeDocument/2006/relationships/slideLayout" Target="../slideLayouts/slideLayout28.xml"/><Relationship Id="rId6" Type="http://schemas.openxmlformats.org/officeDocument/2006/relationships/slide" Target="slide2.xml"/><Relationship Id="rId11" Type="http://schemas.openxmlformats.org/officeDocument/2006/relationships/image" Target="../media/image42.jpeg"/><Relationship Id="rId5" Type="http://schemas.openxmlformats.org/officeDocument/2006/relationships/image" Target="../media/image39.jpeg"/><Relationship Id="rId15" Type="http://schemas.openxmlformats.org/officeDocument/2006/relationships/image" Target="../media/image44.jpeg"/><Relationship Id="rId10" Type="http://schemas.openxmlformats.org/officeDocument/2006/relationships/slide" Target="slide14.xml"/><Relationship Id="rId19" Type="http://schemas.openxmlformats.org/officeDocument/2006/relationships/image" Target="../media/image46.png"/><Relationship Id="rId4" Type="http://schemas.openxmlformats.org/officeDocument/2006/relationships/slide" Target="slide3.xml"/><Relationship Id="rId9" Type="http://schemas.openxmlformats.org/officeDocument/2006/relationships/image" Target="../media/image41.jpeg"/><Relationship Id="rId14" Type="http://schemas.openxmlformats.org/officeDocument/2006/relationships/slide" Target="slide3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hyperlink" Target="mailto:tecora.smith@nhwic.org"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2667000"/>
            <a:ext cx="7944853" cy="1944087"/>
          </a:xfrm>
          <a:noFill/>
        </p:spPr>
        <p:txBody>
          <a:bodyPr/>
          <a:lstStyle/>
          <a:p>
            <a:pPr algn="ctr"/>
            <a:r>
              <a:rPr lang="en-US" sz="4400" dirty="0">
                <a:solidFill>
                  <a:srgbClr val="003087"/>
                </a:solidFill>
              </a:rPr>
              <a:t>Getting off to the Right Start with the Texas-Mother Friendly Worksite Program </a:t>
            </a:r>
            <a:endParaRPr lang="en-US" sz="4400" i="1" dirty="0">
              <a:solidFill>
                <a:srgbClr val="003087"/>
              </a:solidFill>
            </a:endParaRPr>
          </a:p>
        </p:txBody>
      </p:sp>
      <p:sp>
        <p:nvSpPr>
          <p:cNvPr id="8" name="Rectangle 7"/>
          <p:cNvSpPr/>
          <p:nvPr/>
        </p:nvSpPr>
        <p:spPr>
          <a:xfrm>
            <a:off x="3812259" y="4953000"/>
            <a:ext cx="7846341" cy="830997"/>
          </a:xfrm>
          <a:prstGeom prst="rect">
            <a:avLst/>
          </a:prstGeom>
        </p:spPr>
        <p:txBody>
          <a:bodyPr wrap="square">
            <a:spAutoFit/>
          </a:bodyPr>
          <a:lstStyle/>
          <a:p>
            <a:pPr lvl="0" algn="ctr" eaLnBrk="1" fontAlgn="auto" hangingPunct="1">
              <a:spcBef>
                <a:spcPts val="0"/>
              </a:spcBef>
              <a:spcAft>
                <a:spcPts val="0"/>
              </a:spcAft>
              <a:defRPr/>
            </a:pPr>
            <a:r>
              <a:rPr lang="en-US" sz="2400" i="1" dirty="0">
                <a:solidFill>
                  <a:srgbClr val="022167"/>
                </a:solidFill>
                <a:latin typeface="Verdana"/>
              </a:rPr>
              <a:t>Tecora Smith, WIC Director</a:t>
            </a:r>
          </a:p>
          <a:p>
            <a:pPr lvl="0" algn="ctr" eaLnBrk="1" fontAlgn="auto" hangingPunct="1">
              <a:spcBef>
                <a:spcPts val="0"/>
              </a:spcBef>
              <a:spcAft>
                <a:spcPts val="0"/>
              </a:spcAft>
              <a:defRPr/>
            </a:pPr>
            <a:r>
              <a:rPr lang="en-US" sz="2400" i="1" dirty="0">
                <a:solidFill>
                  <a:srgbClr val="022167"/>
                </a:solidFill>
                <a:latin typeface="Verdana"/>
              </a:rPr>
              <a:t>Northeast Texas Public Health District</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82" b="99054" l="1655" r="99764">
                        <a14:foregroundMark x1="30024" y1="5437" x2="56974" y2="97636"/>
                        <a14:foregroundMark x1="82270" y1="13948" x2="14421" y2="83452"/>
                        <a14:foregroundMark x1="1891" y1="49173" x2="99764" y2="50118"/>
                        <a14:foregroundMark x1="49645" y1="91962" x2="49409" y2="5910"/>
                        <a14:foregroundMark x1="92671" y1="43972" x2="82979" y2="43262"/>
                        <a14:foregroundMark x1="90780" y1="38061" x2="77305" y2="37352"/>
                        <a14:foregroundMark x1="91489" y1="43972" x2="85579" y2="43972"/>
                        <a14:foregroundMark x1="92671" y1="49173" x2="69740" y2="8747"/>
                        <a14:foregroundMark x1="61702" y1="13475" x2="28605" y2="11820"/>
                        <a14:foregroundMark x1="31678" y1="13475" x2="6856" y2="33570"/>
                        <a14:foregroundMark x1="16785" y1="28132" x2="10165" y2="55792"/>
                        <a14:foregroundMark x1="71158" y1="94090" x2="97872" y2="37825"/>
                        <a14:foregroundMark x1="95272" y1="32861" x2="72577" y2="8038"/>
                        <a14:foregroundMark x1="72577" y1="7565" x2="55556" y2="1418"/>
                        <a14:foregroundMark x1="48936" y1="10638" x2="89362" y2="27423"/>
                        <a14:foregroundMark x1="66667" y1="11111" x2="61702" y2="11111"/>
                        <a14:foregroundMark x1="60047" y1="36643" x2="41608" y2="38061"/>
                        <a14:foregroundMark x1="98109" y1="54374" x2="92199" y2="76123"/>
                        <a14:foregroundMark x1="69740" y1="95272" x2="61466" y2="96454"/>
                        <a14:foregroundMark x1="56265" y1="99054" x2="34752" y2="93853"/>
                        <a14:foregroundMark x1="29314" y1="7329" x2="15366" y2="16548"/>
                      </a14:backgroundRemoval>
                    </a14:imgEffect>
                  </a14:imgLayer>
                </a14:imgProps>
              </a:ext>
              <a:ext uri="{28A0092B-C50C-407E-A947-70E740481C1C}">
                <a14:useLocalDpi xmlns:a14="http://schemas.microsoft.com/office/drawing/2010/main" val="0"/>
              </a:ext>
            </a:extLst>
          </a:blip>
          <a:stretch>
            <a:fillRect/>
          </a:stretch>
        </p:blipFill>
        <p:spPr>
          <a:xfrm>
            <a:off x="690519" y="2554284"/>
            <a:ext cx="3114996" cy="3114996"/>
          </a:xfrm>
          <a:prstGeom prst="rect">
            <a:avLst/>
          </a:prstGeom>
        </p:spPr>
      </p:pic>
    </p:spTree>
    <p:extLst>
      <p:ext uri="{BB962C8B-B14F-4D97-AF65-F5344CB8AC3E}">
        <p14:creationId xmlns:p14="http://schemas.microsoft.com/office/powerpoint/2010/main" val="71750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0" y="2114551"/>
            <a:ext cx="6343650" cy="3717393"/>
          </a:xfrm>
        </p:spPr>
        <p:txBody>
          <a:bodyPr>
            <a:noAutofit/>
          </a:bodyPr>
          <a:lstStyle/>
          <a:p>
            <a:pPr>
              <a:spcBef>
                <a:spcPts val="450"/>
              </a:spcBef>
              <a:spcAft>
                <a:spcPts val="1350"/>
              </a:spcAft>
              <a:buSzPct val="108000"/>
            </a:pPr>
            <a:br>
              <a:rPr lang="en-US" altLang="en-US" sz="2400" dirty="0">
                <a:solidFill>
                  <a:srgbClr val="000000"/>
                </a:solidFill>
                <a:sym typeface="Wingdings" panose="05000000000000000000" pitchFamily="2" charset="2"/>
              </a:rPr>
            </a:br>
            <a:br>
              <a:rPr lang="en-US" altLang="en-US" sz="2400" dirty="0">
                <a:solidFill>
                  <a:srgbClr val="000000"/>
                </a:solidFill>
              </a:rPr>
            </a:br>
            <a:endParaRPr lang="en-US" altLang="en-US" sz="2400" dirty="0">
              <a:solidFill>
                <a:srgbClr val="000000"/>
              </a:solidFill>
            </a:endParaRPr>
          </a:p>
        </p:txBody>
      </p:sp>
      <p:sp>
        <p:nvSpPr>
          <p:cNvPr id="4" name="Title 1"/>
          <p:cNvSpPr txBox="1">
            <a:spLocks/>
          </p:cNvSpPr>
          <p:nvPr/>
        </p:nvSpPr>
        <p:spPr>
          <a:xfrm>
            <a:off x="2133600" y="472733"/>
            <a:ext cx="8458199" cy="405336"/>
          </a:xfrm>
          <a:prstGeom prst="rect">
            <a:avLst/>
          </a:prstGeom>
        </p:spPr>
        <p:txBody>
          <a:bodyPr vert="horz" lIns="68580" tIns="34290" rIns="68580" bIns="3429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defTabSz="257175" fontAlgn="auto">
              <a:spcAft>
                <a:spcPts val="0"/>
              </a:spcAft>
            </a:pPr>
            <a:r>
              <a:rPr lang="en-US" sz="5000" b="1" dirty="0">
                <a:solidFill>
                  <a:srgbClr val="003087"/>
                </a:solidFill>
              </a:rPr>
              <a:t>Why are lactation breaks important?</a:t>
            </a:r>
          </a:p>
        </p:txBody>
      </p:sp>
      <p:pic>
        <p:nvPicPr>
          <p:cNvPr id="28" name="Picture 27" descr="tv5009_0113_ppt_no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049" y="1695177"/>
            <a:ext cx="6693363" cy="5020022"/>
          </a:xfrm>
          <a:prstGeom prst="rect">
            <a:avLst/>
          </a:prstGeom>
          <a:solidFill>
            <a:srgbClr val="F2EFE6"/>
          </a:solidFill>
          <a:ln>
            <a:noFill/>
          </a:ln>
          <a:effectLst>
            <a:outerShdw blurRad="190500" algn="tl" rotWithShape="0">
              <a:srgbClr val="000000">
                <a:alpha val="70000"/>
              </a:srgbClr>
            </a:outerShdw>
          </a:effectLst>
        </p:spPr>
      </p:pic>
      <p:sp>
        <p:nvSpPr>
          <p:cNvPr id="29" name="Content Placeholder 2"/>
          <p:cNvSpPr>
            <a:spLocks noGrp="1"/>
          </p:cNvSpPr>
          <p:nvPr>
            <p:ph sz="half" idx="1"/>
          </p:nvPr>
        </p:nvSpPr>
        <p:spPr>
          <a:xfrm>
            <a:off x="3276601" y="1761324"/>
            <a:ext cx="4495799" cy="2249019"/>
          </a:xfrm>
          <a:solidFill>
            <a:srgbClr val="F2EFE6"/>
          </a:solidFill>
        </p:spPr>
        <p:txBody>
          <a:bodyPr>
            <a:noAutofit/>
          </a:bodyPr>
          <a:lstStyle/>
          <a:p>
            <a:pPr marL="0" indent="0">
              <a:spcBef>
                <a:spcPts val="900"/>
              </a:spcBef>
              <a:spcAft>
                <a:spcPts val="900"/>
              </a:spcAft>
              <a:buClr>
                <a:srgbClr val="800000"/>
              </a:buClr>
              <a:buSzPct val="135000"/>
              <a:buNone/>
            </a:pPr>
            <a:r>
              <a:rPr lang="en-US" sz="1400" dirty="0">
                <a:solidFill>
                  <a:schemeClr val="accent2">
                    <a:lumMod val="50000"/>
                  </a:schemeClr>
                </a:solidFill>
              </a:rPr>
              <a:t>Breaks for lactation are similar to other work breaks to attend to physical needs.</a:t>
            </a:r>
          </a:p>
          <a:p>
            <a:pPr marL="0" indent="0">
              <a:spcBef>
                <a:spcPts val="900"/>
              </a:spcBef>
              <a:spcAft>
                <a:spcPts val="900"/>
              </a:spcAft>
              <a:buClr>
                <a:srgbClr val="800000"/>
              </a:buClr>
              <a:buSzPct val="135000"/>
              <a:buNone/>
            </a:pPr>
            <a:r>
              <a:rPr lang="en-US" sz="1400" dirty="0">
                <a:solidFill>
                  <a:schemeClr val="accent2">
                    <a:lumMod val="50000"/>
                  </a:schemeClr>
                </a:solidFill>
              </a:rPr>
              <a:t>When a breastfeeding mother and child are separated for more than a few hours, the woman must express milk in order to maintain milk production.</a:t>
            </a:r>
          </a:p>
          <a:p>
            <a:pPr marL="0" indent="0">
              <a:spcBef>
                <a:spcPts val="1800"/>
              </a:spcBef>
              <a:buNone/>
            </a:pPr>
            <a:r>
              <a:rPr lang="en-US" sz="1400" dirty="0">
                <a:solidFill>
                  <a:schemeClr val="accent2">
                    <a:lumMod val="50000"/>
                  </a:schemeClr>
                </a:solidFill>
                <a:ea typeface="ＭＳ Ｐゴシック" charset="0"/>
              </a:rPr>
              <a:t>Missing even one needed pumping session can lead to decreased milk production and other undesirable consequences.</a:t>
            </a:r>
          </a:p>
        </p:txBody>
      </p:sp>
    </p:spTree>
    <p:extLst>
      <p:ext uri="{BB962C8B-B14F-4D97-AF65-F5344CB8AC3E}">
        <p14:creationId xmlns:p14="http://schemas.microsoft.com/office/powerpoint/2010/main" val="410777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152400"/>
            <a:ext cx="11049000" cy="765619"/>
          </a:xfrm>
          <a:prstGeom prst="rect">
            <a:avLst/>
          </a:prstGeom>
        </p:spPr>
        <p:txBody>
          <a:bodyPr vert="horz" lIns="68580" tIns="34290" rIns="68580" bIns="3429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fontAlgn="auto">
              <a:spcAft>
                <a:spcPts val="0"/>
              </a:spcAft>
            </a:pPr>
            <a:r>
              <a:rPr lang="en-US" sz="4200" b="1" dirty="0">
                <a:solidFill>
                  <a:srgbClr val="003087"/>
                </a:solidFill>
              </a:rPr>
              <a:t>Texas Mother-Friendly Worksite Criteria</a:t>
            </a:r>
          </a:p>
        </p:txBody>
      </p:sp>
      <p:graphicFrame>
        <p:nvGraphicFramePr>
          <p:cNvPr id="7" name="Diagram 6"/>
          <p:cNvGraphicFramePr/>
          <p:nvPr>
            <p:extLst>
              <p:ext uri="{D42A27DB-BD31-4B8C-83A1-F6EECF244321}">
                <p14:modId xmlns:p14="http://schemas.microsoft.com/office/powerpoint/2010/main" val="18612813"/>
              </p:ext>
            </p:extLst>
          </p:nvPr>
        </p:nvGraphicFramePr>
        <p:xfrm>
          <a:off x="2812137" y="1940914"/>
          <a:ext cx="3771900" cy="2637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926437" y="1790873"/>
            <a:ext cx="5200650" cy="300082"/>
          </a:xfrm>
          <a:prstGeom prst="rect">
            <a:avLst/>
          </a:prstGeom>
          <a:noFill/>
        </p:spPr>
        <p:txBody>
          <a:bodyPr wrap="square" rtlCol="0">
            <a:spAutoFit/>
          </a:bodyPr>
          <a:lstStyle/>
          <a:p>
            <a:pPr marL="257175" indent="-257175" defTabSz="685800" eaLnBrk="1" fontAlgn="auto" hangingPunct="1">
              <a:spcBef>
                <a:spcPts val="0"/>
              </a:spcBef>
              <a:spcAft>
                <a:spcPts val="0"/>
              </a:spcAft>
              <a:buFont typeface="Courier New" panose="02070309020205020404" pitchFamily="49" charset="0"/>
              <a:buChar char="o"/>
            </a:pPr>
            <a:endParaRPr lang="en-US" sz="1350" dirty="0">
              <a:solidFill>
                <a:srgbClr val="022167"/>
              </a:solidFill>
              <a:latin typeface="Verdana"/>
              <a:ea typeface="MS PGothic" panose="020B0600070205080204" pitchFamily="34" charset="-128"/>
            </a:endParaRPr>
          </a:p>
        </p:txBody>
      </p:sp>
      <p:graphicFrame>
        <p:nvGraphicFramePr>
          <p:cNvPr id="36" name="Diagram 35"/>
          <p:cNvGraphicFramePr/>
          <p:nvPr>
            <p:extLst>
              <p:ext uri="{D42A27DB-BD31-4B8C-83A1-F6EECF244321}">
                <p14:modId xmlns:p14="http://schemas.microsoft.com/office/powerpoint/2010/main" val="4048690682"/>
              </p:ext>
            </p:extLst>
          </p:nvPr>
        </p:nvGraphicFramePr>
        <p:xfrm>
          <a:off x="1295400" y="963231"/>
          <a:ext cx="7623866" cy="57198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8" name="Rectangle 37"/>
          <p:cNvSpPr/>
          <p:nvPr/>
        </p:nvSpPr>
        <p:spPr>
          <a:xfrm>
            <a:off x="9350230" y="2779346"/>
            <a:ext cx="2384570" cy="3293209"/>
          </a:xfrm>
          <a:prstGeom prst="rect">
            <a:avLst/>
          </a:prstGeom>
        </p:spPr>
        <p:txBody>
          <a:bodyPr wrap="square">
            <a:spAutoFit/>
          </a:bodyPr>
          <a:lstStyle/>
          <a:p>
            <a:pPr algn="ctr"/>
            <a:r>
              <a:rPr lang="en-US" sz="3200" b="1" dirty="0">
                <a:solidFill>
                  <a:srgbClr val="022151"/>
                </a:solidFill>
                <a:latin typeface="Calibri"/>
              </a:rPr>
              <a:t>Designation and Recognition</a:t>
            </a:r>
          </a:p>
          <a:p>
            <a:pPr algn="ctr"/>
            <a:r>
              <a:rPr lang="en-US" sz="4000" b="1" dirty="0">
                <a:solidFill>
                  <a:srgbClr val="022151"/>
                </a:solidFill>
                <a:latin typeface="Calibri"/>
              </a:rPr>
              <a:t>3,000 + </a:t>
            </a:r>
          </a:p>
          <a:p>
            <a:pPr algn="ctr"/>
            <a:r>
              <a:rPr lang="en-US" sz="2400" b="1" dirty="0">
                <a:solidFill>
                  <a:srgbClr val="022151"/>
                </a:solidFill>
                <a:latin typeface="Calibri"/>
              </a:rPr>
              <a:t>worksites already designated! </a:t>
            </a:r>
          </a:p>
        </p:txBody>
      </p:sp>
      <p:sp>
        <p:nvSpPr>
          <p:cNvPr id="39" name="Striped Right Arrow 38"/>
          <p:cNvSpPr/>
          <p:nvPr/>
        </p:nvSpPr>
        <p:spPr>
          <a:xfrm>
            <a:off x="8194520" y="3499480"/>
            <a:ext cx="839892" cy="647354"/>
          </a:xfrm>
          <a:prstGeom prst="stripedRightArrow">
            <a:avLst/>
          </a:prstGeom>
          <a:solidFill>
            <a:srgbClr val="FFC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80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2671980"/>
            <a:ext cx="7944853" cy="1944087"/>
          </a:xfrm>
          <a:noFill/>
        </p:spPr>
        <p:txBody>
          <a:bodyPr/>
          <a:lstStyle/>
          <a:p>
            <a:pPr algn="ctr"/>
            <a:r>
              <a:rPr lang="en-US" sz="5000" dirty="0">
                <a:solidFill>
                  <a:srgbClr val="003087"/>
                </a:solidFill>
              </a:rPr>
              <a:t>STEPS to Supporting Employees with Worksite Lactation</a:t>
            </a:r>
            <a:endParaRPr lang="en-US" sz="5000" i="1" dirty="0">
              <a:solidFill>
                <a:srgbClr val="003087"/>
              </a:solidFil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82" b="99054" l="1655" r="99764">
                        <a14:foregroundMark x1="30024" y1="5437" x2="56974" y2="97636"/>
                        <a14:foregroundMark x1="82270" y1="13948" x2="14421" y2="83452"/>
                        <a14:foregroundMark x1="1891" y1="49173" x2="99764" y2="50118"/>
                        <a14:foregroundMark x1="49645" y1="91962" x2="49409" y2="5910"/>
                        <a14:foregroundMark x1="92671" y1="43972" x2="82979" y2="43262"/>
                        <a14:foregroundMark x1="90780" y1="38061" x2="77305" y2="37352"/>
                        <a14:foregroundMark x1="91489" y1="43972" x2="85579" y2="43972"/>
                        <a14:foregroundMark x1="92671" y1="49173" x2="69740" y2="8747"/>
                        <a14:foregroundMark x1="61702" y1="13475" x2="28605" y2="11820"/>
                        <a14:foregroundMark x1="31678" y1="13475" x2="6856" y2="33570"/>
                        <a14:foregroundMark x1="16785" y1="28132" x2="10165" y2="55792"/>
                        <a14:foregroundMark x1="71158" y1="94090" x2="97872" y2="37825"/>
                        <a14:foregroundMark x1="95272" y1="32861" x2="72577" y2="8038"/>
                        <a14:foregroundMark x1="72577" y1="7565" x2="55556" y2="1418"/>
                        <a14:foregroundMark x1="48936" y1="10638" x2="89362" y2="27423"/>
                        <a14:foregroundMark x1="66667" y1="11111" x2="61702" y2="11111"/>
                        <a14:foregroundMark x1="60047" y1="36643" x2="41608" y2="38061"/>
                        <a14:foregroundMark x1="98109" y1="54374" x2="92199" y2="76123"/>
                        <a14:foregroundMark x1="69740" y1="95272" x2="61466" y2="96454"/>
                        <a14:foregroundMark x1="56265" y1="99054" x2="34752" y2="93853"/>
                        <a14:foregroundMark x1="29314" y1="7329" x2="15366" y2="16548"/>
                      </a14:backgroundRemoval>
                    </a14:imgEffect>
                  </a14:imgLayer>
                </a14:imgProps>
              </a:ext>
              <a:ext uri="{28A0092B-C50C-407E-A947-70E740481C1C}">
                <a14:useLocalDpi xmlns:a14="http://schemas.microsoft.com/office/drawing/2010/main" val="0"/>
              </a:ext>
            </a:extLst>
          </a:blip>
          <a:stretch>
            <a:fillRect/>
          </a:stretch>
        </p:blipFill>
        <p:spPr>
          <a:xfrm>
            <a:off x="690519" y="2554284"/>
            <a:ext cx="3114996" cy="3114996"/>
          </a:xfrm>
          <a:prstGeom prst="rect">
            <a:avLst/>
          </a:prstGeom>
        </p:spPr>
      </p:pic>
    </p:spTree>
    <p:extLst>
      <p:ext uri="{BB962C8B-B14F-4D97-AF65-F5344CB8AC3E}">
        <p14:creationId xmlns:p14="http://schemas.microsoft.com/office/powerpoint/2010/main" val="3545422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8" name="Rectangle 3"/>
          <p:cNvSpPr>
            <a:spLocks noGrp="1" noChangeArrowheads="1"/>
          </p:cNvSpPr>
          <p:nvPr>
            <p:ph type="title"/>
          </p:nvPr>
        </p:nvSpPr>
        <p:spPr>
          <a:xfrm>
            <a:off x="1154890" y="105668"/>
            <a:ext cx="10275110" cy="798296"/>
          </a:xfrm>
        </p:spPr>
        <p:txBody>
          <a:bodyPr vert="horz" lIns="91440" tIns="45720" rIns="28574" bIns="45720" rtlCol="0" anchor="b">
            <a:noAutofit/>
          </a:bodyPr>
          <a:lstStyle/>
          <a:p>
            <a:pPr marL="27905"/>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Recommended Components</a:t>
            </a:r>
            <a:endParaRPr lang="en-US" altLang="en-US" dirty="0">
              <a:solidFill>
                <a:srgbClr val="003087"/>
              </a:solidFill>
              <a:latin typeface="+mj-lt"/>
              <a:ea typeface="ＭＳ Ｐゴシック" panose="020B0600070205080204" pitchFamily="34" charset="-128"/>
              <a:sym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4060727382"/>
              </p:ext>
            </p:extLst>
          </p:nvPr>
        </p:nvGraphicFramePr>
        <p:xfrm>
          <a:off x="2161092" y="-279699"/>
          <a:ext cx="9855200" cy="7971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81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087"/>
                </a:solidFill>
              </a:rPr>
              <a:t>Minimum Requirements</a:t>
            </a:r>
          </a:p>
        </p:txBody>
      </p:sp>
      <p:sp>
        <p:nvSpPr>
          <p:cNvPr id="4" name="Text Placeholder 3"/>
          <p:cNvSpPr>
            <a:spLocks noGrp="1"/>
          </p:cNvSpPr>
          <p:nvPr>
            <p:ph type="body" idx="13"/>
          </p:nvPr>
        </p:nvSpPr>
        <p:spPr>
          <a:xfrm>
            <a:off x="2019300" y="1625600"/>
            <a:ext cx="9271321" cy="5753100"/>
          </a:xfrm>
        </p:spPr>
        <p:txBody>
          <a:bodyPr>
            <a:normAutofit/>
          </a:bodyPr>
          <a:lstStyle/>
          <a:p>
            <a:r>
              <a:rPr lang="en-US" dirty="0"/>
              <a:t>“a place, other than a bathroom, that is shielded from view and free from intrusions by co-workers and the public” to allow employees to express milk. Employers are “not obligated to maintain a permanent, dedicated space for nursing mothers”</a:t>
            </a:r>
          </a:p>
          <a:p>
            <a:r>
              <a:rPr lang="en-US" dirty="0"/>
              <a:t>A temporary space that has been created or converted to meet privacy requirements will suffice. </a:t>
            </a:r>
          </a:p>
          <a:p>
            <a:r>
              <a:rPr lang="en-US" dirty="0"/>
              <a:t>At a </a:t>
            </a:r>
            <a:r>
              <a:rPr lang="en-US" b="1" dirty="0"/>
              <a:t>minimum</a:t>
            </a:r>
            <a:r>
              <a:rPr lang="en-US" dirty="0"/>
              <a:t>, the space provided “must contain a place for the nursing mother to sit, and a flat surface, other than the floor, on which to place the pump”</a:t>
            </a:r>
          </a:p>
        </p:txBody>
      </p:sp>
      <p:sp>
        <p:nvSpPr>
          <p:cNvPr id="5" name="TextBox 4"/>
          <p:cNvSpPr txBox="1"/>
          <p:nvPr/>
        </p:nvSpPr>
        <p:spPr>
          <a:xfrm>
            <a:off x="2437590" y="5943600"/>
            <a:ext cx="8853031" cy="1015663"/>
          </a:xfrm>
          <a:prstGeom prst="rect">
            <a:avLst/>
          </a:prstGeom>
          <a:noFill/>
        </p:spPr>
        <p:txBody>
          <a:bodyPr wrap="square" rtlCol="0">
            <a:spAutoFit/>
          </a:bodyPr>
          <a:lstStyle/>
          <a:p>
            <a:r>
              <a:rPr lang="en-US" dirty="0">
                <a:solidFill>
                  <a:schemeClr val="tx2"/>
                </a:solidFill>
              </a:rPr>
              <a:t>U.S. Department of Labor. </a:t>
            </a:r>
            <a:r>
              <a:rPr lang="en-US" i="1" dirty="0">
                <a:solidFill>
                  <a:schemeClr val="tx2"/>
                </a:solidFill>
              </a:rPr>
              <a:t>Reasonable Break Time for Nursing Mothers</a:t>
            </a:r>
            <a:r>
              <a:rPr lang="en-US" dirty="0">
                <a:solidFill>
                  <a:schemeClr val="tx2"/>
                </a:solidFill>
              </a:rPr>
              <a:t> provision of Section 7 of the U.S. Fair Labor Standards Act</a:t>
            </a:r>
          </a:p>
        </p:txBody>
      </p:sp>
    </p:spTree>
    <p:extLst>
      <p:ext uri="{BB962C8B-B14F-4D97-AF65-F5344CB8AC3E}">
        <p14:creationId xmlns:p14="http://schemas.microsoft.com/office/powerpoint/2010/main" val="3977413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Minimum Requirements</a:t>
            </a:r>
          </a:p>
        </p:txBody>
      </p:sp>
      <p:sp>
        <p:nvSpPr>
          <p:cNvPr id="7" name="Content Placeholder 6"/>
          <p:cNvSpPr>
            <a:spLocks noGrp="1"/>
          </p:cNvSpPr>
          <p:nvPr>
            <p:ph sz="half" idx="1"/>
          </p:nvPr>
        </p:nvSpPr>
        <p:spPr>
          <a:xfrm>
            <a:off x="2462925" y="1478643"/>
            <a:ext cx="9095369" cy="5379357"/>
          </a:xfrm>
        </p:spPr>
        <p:txBody>
          <a:bodyPr>
            <a:normAutofit/>
          </a:bodyPr>
          <a:lstStyle/>
          <a:p>
            <a:pPr>
              <a:buFontTx/>
              <a:buChar char="•"/>
            </a:pPr>
            <a:r>
              <a:rPr lang="en-US" altLang="en-US" sz="2950" dirty="0">
                <a:latin typeface="Calibri" panose="020F0502020204030204" pitchFamily="34" charset="0"/>
              </a:rPr>
              <a:t>Safe, clean, comfortable environment</a:t>
            </a:r>
          </a:p>
          <a:p>
            <a:pPr>
              <a:buFontTx/>
              <a:buChar char="•"/>
            </a:pPr>
            <a:r>
              <a:rPr lang="en-US" altLang="en-US" sz="2950" dirty="0">
                <a:latin typeface="Calibri" panose="020F0502020204030204" pitchFamily="34" charset="0"/>
              </a:rPr>
              <a:t>Lock on door/badge entry/key pad  OR signage and </a:t>
            </a:r>
            <a:r>
              <a:rPr lang="en-US" altLang="en-US" sz="2950" b="1" dirty="0">
                <a:latin typeface="Calibri" panose="020F0502020204030204" pitchFamily="34" charset="0"/>
              </a:rPr>
              <a:t>well-communicated </a:t>
            </a:r>
            <a:r>
              <a:rPr lang="en-US" altLang="en-US" sz="2950" dirty="0">
                <a:latin typeface="Calibri" panose="020F0502020204030204" pitchFamily="34" charset="0"/>
              </a:rPr>
              <a:t>policy</a:t>
            </a:r>
          </a:p>
          <a:p>
            <a:pPr>
              <a:buFontTx/>
              <a:buChar char="•"/>
            </a:pPr>
            <a:r>
              <a:rPr lang="en-US" altLang="en-US" sz="2950" dirty="0">
                <a:latin typeface="Calibri" panose="020F0502020204030204" pitchFamily="34" charset="0"/>
              </a:rPr>
              <a:t>Access to nearby clean water source and a sink for hand and pump equipment hygiene</a:t>
            </a:r>
          </a:p>
          <a:p>
            <a:pPr>
              <a:buFontTx/>
              <a:buChar char="•"/>
            </a:pPr>
            <a:r>
              <a:rPr lang="en-US" altLang="en-US" sz="2950" dirty="0">
                <a:latin typeface="Calibri" panose="020F0502020204030204" pitchFamily="34" charset="0"/>
              </a:rPr>
              <a:t>Options for safe, clean, temperature controlled milk storage</a:t>
            </a:r>
          </a:p>
        </p:txBody>
      </p:sp>
    </p:spTree>
    <p:extLst>
      <p:ext uri="{BB962C8B-B14F-4D97-AF65-F5344CB8AC3E}">
        <p14:creationId xmlns:p14="http://schemas.microsoft.com/office/powerpoint/2010/main" val="228798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ChangeArrowheads="1"/>
          </p:cNvSpPr>
          <p:nvPr>
            <p:ph type="title"/>
          </p:nvPr>
        </p:nvSpPr>
        <p:spPr>
          <a:xfrm>
            <a:off x="2273808" y="668173"/>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Place:</a:t>
            </a:r>
            <a:br>
              <a:rPr lang="en-US" altLang="en-US" sz="4922" dirty="0">
                <a:solidFill>
                  <a:srgbClr val="003087"/>
                </a:solidFill>
                <a:latin typeface="+mj-lt"/>
                <a:ea typeface="ＭＳ Ｐゴシック" panose="020B0600070205080204" pitchFamily="34" charset="-128"/>
                <a:sym typeface="Arial" panose="020B0604020202020204" pitchFamily="34" charset="0"/>
              </a:rPr>
            </a:br>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Privacy for Milk Expression</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74084" name="Rectangle 3"/>
          <p:cNvSpPr>
            <a:spLocks/>
          </p:cNvSpPr>
          <p:nvPr/>
        </p:nvSpPr>
        <p:spPr bwMode="auto">
          <a:xfrm>
            <a:off x="2273808" y="1466469"/>
            <a:ext cx="8590359" cy="40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mn-cs"/>
                <a:sym typeface="Gill Sans" charset="0"/>
              </a:rPr>
              <a:t>Designated, permanent space with a chair, sink, and electrical outlet</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mn-cs"/>
                <a:sym typeface="Gill Sans" charset="0"/>
              </a:rPr>
              <a:t>Private locked office, conference room, or other space</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mn-cs"/>
                <a:sym typeface="Gill Sans" charset="0"/>
              </a:rPr>
              <a:t>Lactation room set up in small office space</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mn-cs"/>
                <a:sym typeface="Gill Sans" charset="0"/>
              </a:rPr>
              <a:t>Space designated with a sign or reserved on a calendar that rotates throughout the workspace between offices, conference rooms, clinic rooms, etc. </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 </a:t>
            </a:r>
          </a:p>
        </p:txBody>
      </p:sp>
    </p:spTree>
    <p:extLst>
      <p:ext uri="{BB962C8B-B14F-4D97-AF65-F5344CB8AC3E}">
        <p14:creationId xmlns:p14="http://schemas.microsoft.com/office/powerpoint/2010/main" val="67869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Rectangle 2"/>
          <p:cNvSpPr/>
          <p:nvPr/>
        </p:nvSpPr>
        <p:spPr>
          <a:xfrm>
            <a:off x="100788" y="3072348"/>
            <a:ext cx="8841193" cy="3785652"/>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 1. task chair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2. counter (fridge underneath)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3. counter for pump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4. sink (cold and hot water dispenser)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5. tilt mirror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6. paper towel dispenser (trash can underneath)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7. electrical outlet (above the counter)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8. coat hooks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9. door for privacy</a:t>
            </a:r>
          </a:p>
        </p:txBody>
      </p:sp>
      <p:sp>
        <p:nvSpPr>
          <p:cNvPr id="9" name="TextBox 8"/>
          <p:cNvSpPr txBox="1"/>
          <p:nvPr/>
        </p:nvSpPr>
        <p:spPr>
          <a:xfrm>
            <a:off x="100788" y="137692"/>
            <a:ext cx="119642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Source: American Institute of Architects, Best Practice: Recommendations for designing lactation/wellness rooms: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https://www.aia.org/best-practices/17116-recommendations-for-designing-lactationwelln</a:t>
            </a:r>
          </a:p>
        </p:txBody>
      </p:sp>
    </p:spTree>
    <p:extLst>
      <p:ext uri="{BB962C8B-B14F-4D97-AF65-F5344CB8AC3E}">
        <p14:creationId xmlns:p14="http://schemas.microsoft.com/office/powerpoint/2010/main" val="68800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noFill/>
        </p:spPr>
        <p:txBody>
          <a:bodyPr vert="horz" lIns="91440" tIns="91440" rIns="91440" bIns="45720" rtlCol="0" anchor="t" anchorCtr="0">
            <a:noAutofit/>
            <a:sp3d/>
          </a:bodyPr>
          <a:lstStyle/>
          <a:p>
            <a:r>
              <a:rPr lang="en-US" sz="4600" b="1" dirty="0"/>
              <a:t>Permanent Space—Converted Closet</a:t>
            </a:r>
          </a:p>
        </p:txBody>
      </p:sp>
      <p:pic>
        <p:nvPicPr>
          <p:cNvPr id="13" name="Picture 12">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6400800"/>
            <a:ext cx="457200" cy="457200"/>
          </a:xfrm>
          <a:prstGeom prst="rect">
            <a:avLst/>
          </a:prstGeom>
          <a:scene3d>
            <a:camera prst="orthographicFront"/>
            <a:lightRig rig="threePt" dir="t"/>
          </a:scene3d>
          <a:sp3d>
            <a:bevelT w="38100" h="38100"/>
          </a:sp3d>
        </p:spPr>
      </p:pic>
      <p:sp>
        <p:nvSpPr>
          <p:cNvPr id="9" name="Rectangle 8">
            <a:hlinkClick r:id="rId4" action="ppaction://hlinksldjump"/>
          </p:cNvPr>
          <p:cNvSpPr/>
          <p:nvPr/>
        </p:nvSpPr>
        <p:spPr>
          <a:xfrm>
            <a:off x="3572436" y="6398419"/>
            <a:ext cx="7095565" cy="457200"/>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Photo Credit: OWH Employer Solutions </a:t>
            </a:r>
          </a:p>
        </p:txBody>
      </p:sp>
    </p:spTree>
    <p:extLst>
      <p:ext uri="{BB962C8B-B14F-4D97-AF65-F5344CB8AC3E}">
        <p14:creationId xmlns:p14="http://schemas.microsoft.com/office/powerpoint/2010/main" val="4268459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872" y="1798379"/>
            <a:ext cx="3027164" cy="3053953"/>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3"/>
          <p:cNvSpPr>
            <a:spLocks/>
          </p:cNvSpPr>
          <p:nvPr/>
        </p:nvSpPr>
        <p:spPr bwMode="auto">
          <a:xfrm>
            <a:off x="3082052" y="4991695"/>
            <a:ext cx="3303984"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4" bIns="0"/>
          <a:lstStyle>
            <a:lvl1pPr marL="39688"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39688" marR="0" lvl="0" indent="0" algn="ctr" defTabSz="914400" rtl="0" eaLnBrk="1" fontAlgn="auto" latinLnBrk="0" hangingPunct="1">
              <a:lnSpc>
                <a:spcPct val="100000"/>
              </a:lnSpc>
              <a:spcBef>
                <a:spcPts val="387"/>
              </a:spcBef>
              <a:spcAft>
                <a:spcPts val="0"/>
              </a:spcAft>
              <a:buClrTx/>
              <a:buSzTx/>
              <a:buFontTx/>
              <a:buNone/>
              <a:tabLst/>
              <a:defRPr/>
            </a:pPr>
            <a:r>
              <a:rPr kumimoji="0" lang="en-US" altLang="en-US" sz="18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panose="020B0604020202020204" pitchFamily="34" charset="0"/>
              </a:rPr>
              <a:t>      Photo credit:  Centers for Disease Control and Prevention </a:t>
            </a:r>
          </a:p>
        </p:txBody>
      </p:sp>
      <p:pic>
        <p:nvPicPr>
          <p:cNvPr id="179205"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628" y="1645295"/>
            <a:ext cx="3848695" cy="3250406"/>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9206" name="Rectangle 5"/>
          <p:cNvSpPr>
            <a:spLocks/>
          </p:cNvSpPr>
          <p:nvPr/>
        </p:nvSpPr>
        <p:spPr bwMode="auto">
          <a:xfrm>
            <a:off x="7502604" y="4960441"/>
            <a:ext cx="3464719"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4" bIns="0"/>
          <a:lstStyle>
            <a:lvl1pPr marL="39688"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39688" marR="0" lvl="0" indent="0" algn="l" defTabSz="914400" rtl="0" eaLnBrk="1" fontAlgn="auto" latinLnBrk="0" hangingPunct="1">
              <a:lnSpc>
                <a:spcPct val="100000"/>
              </a:lnSpc>
              <a:spcBef>
                <a:spcPts val="387"/>
              </a:spcBef>
              <a:spcAft>
                <a:spcPts val="0"/>
              </a:spcAft>
              <a:buClrTx/>
              <a:buSzTx/>
              <a:buFontTx/>
              <a:buNone/>
              <a:tabLst/>
              <a:defRPr/>
            </a:pPr>
            <a:r>
              <a:rPr kumimoji="0" lang="en-US" altLang="en-US" sz="18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panose="020B0604020202020204" pitchFamily="34" charset="0"/>
              </a:rPr>
              <a:t>Photo credit:  Cate Colburn-Smith</a:t>
            </a:r>
          </a:p>
        </p:txBody>
      </p:sp>
      <p:sp>
        <p:nvSpPr>
          <p:cNvPr id="179207" name="Rectangle 2"/>
          <p:cNvSpPr>
            <a:spLocks noGrp="1" noChangeArrowheads="1"/>
          </p:cNvSpPr>
          <p:nvPr>
            <p:ph type="title"/>
          </p:nvPr>
        </p:nvSpPr>
        <p:spPr>
          <a:xfrm>
            <a:off x="1143000" y="609600"/>
            <a:ext cx="11506200"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Place:</a:t>
            </a:r>
            <a:r>
              <a:rPr lang="en-US" altLang="en-US" sz="4922" dirty="0">
                <a:solidFill>
                  <a:srgbClr val="003087"/>
                </a:solidFill>
                <a:latin typeface="+mj-lt"/>
                <a:ea typeface="ＭＳ Ｐゴシック" panose="020B0600070205080204" pitchFamily="34" charset="-128"/>
                <a:sym typeface="Arial" panose="020B0604020202020204" pitchFamily="34" charset="0"/>
              </a:rPr>
              <a:t> </a:t>
            </a:r>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Room Options</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Tree>
    <p:extLst>
      <p:ext uri="{BB962C8B-B14F-4D97-AF65-F5344CB8AC3E}">
        <p14:creationId xmlns:p14="http://schemas.microsoft.com/office/powerpoint/2010/main" val="105872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10525" y="664912"/>
            <a:ext cx="8890875" cy="743000"/>
          </a:xfrm>
        </p:spPr>
        <p:txBody>
          <a:bodyPr/>
          <a:lstStyle/>
          <a:p>
            <a:r>
              <a:rPr lang="en-US" dirty="0">
                <a:solidFill>
                  <a:srgbClr val="003087"/>
                </a:solidFill>
              </a:rPr>
              <a:t>Public Health Case for Worksite Lactation Support</a:t>
            </a:r>
          </a:p>
        </p:txBody>
      </p:sp>
      <p:sp>
        <p:nvSpPr>
          <p:cNvPr id="3" name="Content Placeholder 2"/>
          <p:cNvSpPr>
            <a:spLocks noGrp="1"/>
          </p:cNvSpPr>
          <p:nvPr>
            <p:ph sz="half" idx="1"/>
          </p:nvPr>
        </p:nvSpPr>
        <p:spPr>
          <a:xfrm>
            <a:off x="2514600" y="1837590"/>
            <a:ext cx="6629400" cy="3182820"/>
          </a:xfrm>
        </p:spPr>
        <p:txBody>
          <a:bodyPr>
            <a:noAutofit/>
          </a:bodyPr>
          <a:lstStyle/>
          <a:p>
            <a:pPr marL="342900" indent="-342900">
              <a:buClr>
                <a:schemeClr val="accent2">
                  <a:lumMod val="75000"/>
                </a:schemeClr>
              </a:buClr>
              <a:buSzPct val="135000"/>
              <a:buFont typeface="Arial" panose="020B0604020202020204" pitchFamily="34" charset="0"/>
              <a:buChar char="•"/>
            </a:pPr>
            <a:r>
              <a:rPr lang="en-US" sz="3200" dirty="0"/>
              <a:t>For every 597 women who optimally breastfeed, one </a:t>
            </a:r>
            <a:r>
              <a:rPr lang="en-US" sz="3200" b="1" dirty="0"/>
              <a:t>maternal or child death </a:t>
            </a:r>
            <a:r>
              <a:rPr lang="en-US" sz="3200" dirty="0"/>
              <a:t>is </a:t>
            </a:r>
            <a:r>
              <a:rPr lang="en-US" sz="3200" u="sng" dirty="0"/>
              <a:t>prevented</a:t>
            </a:r>
            <a:endParaRPr lang="en-US" sz="3200" dirty="0"/>
          </a:p>
          <a:p>
            <a:pPr marL="342900" indent="-342900">
              <a:buClr>
                <a:schemeClr val="accent2">
                  <a:lumMod val="75000"/>
                </a:schemeClr>
              </a:buClr>
              <a:buSzPct val="135000"/>
              <a:buFont typeface="Arial" panose="020B0604020202020204" pitchFamily="34" charset="0"/>
              <a:buChar char="•"/>
            </a:pPr>
            <a:r>
              <a:rPr lang="en-US" sz="3200" dirty="0"/>
              <a:t>More than </a:t>
            </a:r>
            <a:r>
              <a:rPr lang="en-US" sz="3200" b="1" dirty="0"/>
              <a:t>$17 billion saved </a:t>
            </a:r>
            <a:r>
              <a:rPr lang="en-US" sz="3200" dirty="0"/>
              <a:t>annually in health care costs and lost productivity</a:t>
            </a:r>
          </a:p>
          <a:p>
            <a:pPr marL="0" indent="0">
              <a:buNone/>
            </a:pPr>
            <a:endParaRPr lang="en-US" sz="3200" dirty="0"/>
          </a:p>
        </p:txBody>
      </p:sp>
      <p:sp>
        <p:nvSpPr>
          <p:cNvPr id="5" name="TextBox 4"/>
          <p:cNvSpPr txBox="1"/>
          <p:nvPr/>
        </p:nvSpPr>
        <p:spPr>
          <a:xfrm>
            <a:off x="2895600" y="5181600"/>
            <a:ext cx="6248400" cy="1169551"/>
          </a:xfrm>
          <a:prstGeom prst="rect">
            <a:avLst/>
          </a:prstGeom>
          <a:noFill/>
        </p:spPr>
        <p:txBody>
          <a:bodyPr wrap="square" rtlCol="0">
            <a:spAutoFit/>
          </a:bodyPr>
          <a:lstStyle/>
          <a:p>
            <a:pPr defTabSz="257175" eaLnBrk="1" fontAlgn="auto" hangingPunct="1">
              <a:spcBef>
                <a:spcPct val="20000"/>
              </a:spcBef>
              <a:spcAft>
                <a:spcPts val="0"/>
              </a:spcAft>
            </a:pPr>
            <a:r>
              <a:rPr lang="en-US" sz="1400" dirty="0">
                <a:solidFill>
                  <a:schemeClr val="tx1"/>
                </a:solidFill>
                <a:latin typeface="+mn-lt"/>
                <a:ea typeface="MS PGothic" panose="020B0600070205080204" pitchFamily="34" charset="-128"/>
              </a:rPr>
              <a:t>Source:  </a:t>
            </a:r>
            <a:r>
              <a:rPr lang="en-US" sz="1400" dirty="0" err="1">
                <a:solidFill>
                  <a:schemeClr val="tx1"/>
                </a:solidFill>
                <a:latin typeface="+mn-lt"/>
                <a:ea typeface="MS PGothic" panose="020B0600070205080204" pitchFamily="34" charset="-128"/>
              </a:rPr>
              <a:t>Bartick</a:t>
            </a:r>
            <a:r>
              <a:rPr lang="en-US" sz="1400" dirty="0">
                <a:solidFill>
                  <a:schemeClr val="tx1"/>
                </a:solidFill>
                <a:latin typeface="+mn-lt"/>
                <a:ea typeface="MS PGothic" panose="020B0600070205080204" pitchFamily="34" charset="-128"/>
              </a:rPr>
              <a:t> MC, Schwarz EB, Green BD, </a:t>
            </a:r>
            <a:r>
              <a:rPr lang="en-US" sz="1400" dirty="0" err="1">
                <a:solidFill>
                  <a:schemeClr val="tx1"/>
                </a:solidFill>
                <a:latin typeface="+mn-lt"/>
                <a:ea typeface="MS PGothic" panose="020B0600070205080204" pitchFamily="34" charset="-128"/>
              </a:rPr>
              <a:t>Jegier</a:t>
            </a:r>
            <a:r>
              <a:rPr lang="en-US" sz="1400" dirty="0">
                <a:solidFill>
                  <a:schemeClr val="tx1"/>
                </a:solidFill>
                <a:latin typeface="+mn-lt"/>
                <a:ea typeface="MS PGothic" panose="020B0600070205080204" pitchFamily="34" charset="-128"/>
              </a:rPr>
              <a:t> BJ, Reinhold AG, </a:t>
            </a:r>
            <a:r>
              <a:rPr lang="en-US" sz="1400" dirty="0" err="1">
                <a:solidFill>
                  <a:schemeClr val="tx1"/>
                </a:solidFill>
                <a:latin typeface="+mn-lt"/>
                <a:ea typeface="MS PGothic" panose="020B0600070205080204" pitchFamily="34" charset="-128"/>
              </a:rPr>
              <a:t>Colaizy</a:t>
            </a:r>
            <a:r>
              <a:rPr lang="en-US" sz="1400" dirty="0">
                <a:solidFill>
                  <a:schemeClr val="tx1"/>
                </a:solidFill>
                <a:latin typeface="+mn-lt"/>
                <a:ea typeface="MS PGothic" panose="020B0600070205080204" pitchFamily="34" charset="-128"/>
              </a:rPr>
              <a:t> TT, </a:t>
            </a:r>
            <a:r>
              <a:rPr lang="en-US" sz="1400" dirty="0" err="1">
                <a:solidFill>
                  <a:schemeClr val="tx1"/>
                </a:solidFill>
                <a:latin typeface="+mn-lt"/>
                <a:ea typeface="MS PGothic" panose="020B0600070205080204" pitchFamily="34" charset="-128"/>
              </a:rPr>
              <a:t>Bogen</a:t>
            </a:r>
            <a:r>
              <a:rPr lang="en-US" sz="1400" dirty="0">
                <a:solidFill>
                  <a:schemeClr val="tx1"/>
                </a:solidFill>
                <a:latin typeface="+mn-lt"/>
                <a:ea typeface="MS PGothic" panose="020B0600070205080204" pitchFamily="34" charset="-128"/>
              </a:rPr>
              <a:t> DL, Schaefer AJ, </a:t>
            </a:r>
            <a:r>
              <a:rPr lang="en-US" sz="1400" dirty="0" err="1">
                <a:solidFill>
                  <a:schemeClr val="tx1"/>
                </a:solidFill>
                <a:latin typeface="+mn-lt"/>
                <a:ea typeface="MS PGothic" panose="020B0600070205080204" pitchFamily="34" charset="-128"/>
              </a:rPr>
              <a:t>Stuebe</a:t>
            </a:r>
            <a:r>
              <a:rPr lang="en-US" sz="1400" dirty="0">
                <a:solidFill>
                  <a:schemeClr val="tx1"/>
                </a:solidFill>
                <a:latin typeface="+mn-lt"/>
                <a:ea typeface="MS PGothic" panose="020B0600070205080204" pitchFamily="34" charset="-128"/>
              </a:rPr>
              <a:t> AM. Suboptimal breastfeeding in the United States: Maternal and pediatric health outcomes and costs. </a:t>
            </a:r>
            <a:r>
              <a:rPr lang="en-US" sz="1400" dirty="0" err="1">
                <a:solidFill>
                  <a:schemeClr val="tx1"/>
                </a:solidFill>
                <a:latin typeface="+mn-lt"/>
                <a:ea typeface="MS PGothic" panose="020B0600070205080204" pitchFamily="34" charset="-128"/>
              </a:rPr>
              <a:t>Matern</a:t>
            </a:r>
            <a:r>
              <a:rPr lang="en-US" sz="1400" dirty="0">
                <a:solidFill>
                  <a:schemeClr val="tx1"/>
                </a:solidFill>
                <a:latin typeface="+mn-lt"/>
                <a:ea typeface="MS PGothic" panose="020B0600070205080204" pitchFamily="34" charset="-128"/>
              </a:rPr>
              <a:t> Child </a:t>
            </a:r>
            <a:r>
              <a:rPr lang="en-US" sz="1400" dirty="0" err="1">
                <a:solidFill>
                  <a:schemeClr val="tx1"/>
                </a:solidFill>
                <a:latin typeface="+mn-lt"/>
                <a:ea typeface="MS PGothic" panose="020B0600070205080204" pitchFamily="34" charset="-128"/>
              </a:rPr>
              <a:t>Nutr</a:t>
            </a:r>
            <a:r>
              <a:rPr lang="en-US" sz="1400" dirty="0">
                <a:solidFill>
                  <a:schemeClr val="tx1"/>
                </a:solidFill>
                <a:latin typeface="+mn-lt"/>
                <a:ea typeface="MS PGothic" panose="020B0600070205080204" pitchFamily="34" charset="-128"/>
              </a:rPr>
              <a:t>. 2016 Sep. </a:t>
            </a:r>
          </a:p>
          <a:p>
            <a:pPr defTabSz="685800" eaLnBrk="1" fontAlgn="auto" hangingPunct="1">
              <a:spcBef>
                <a:spcPts val="0"/>
              </a:spcBef>
              <a:spcAft>
                <a:spcPts val="0"/>
              </a:spcAft>
            </a:pPr>
            <a:endParaRPr lang="en-US" sz="1400" dirty="0">
              <a:solidFill>
                <a:schemeClr val="tx1"/>
              </a:solidFill>
              <a:latin typeface="+mn-lt"/>
              <a:ea typeface="MS PGothic" panose="020B0600070205080204" pitchFamily="34" charset="-128"/>
            </a:endParaRPr>
          </a:p>
        </p:txBody>
      </p:sp>
    </p:spTree>
    <p:extLst>
      <p:ext uri="{BB962C8B-B14F-4D97-AF65-F5344CB8AC3E}">
        <p14:creationId xmlns:p14="http://schemas.microsoft.com/office/powerpoint/2010/main" val="20305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2"/>
          <p:cNvPicPr>
            <a:picLocks noChangeArrowheads="1"/>
          </p:cNvPicPr>
          <p:nvPr/>
        </p:nvPicPr>
        <p:blipFill>
          <a:blip r:embed="rId3">
            <a:extLst>
              <a:ext uri="{28A0092B-C50C-407E-A947-70E740481C1C}">
                <a14:useLocalDpi xmlns:a14="http://schemas.microsoft.com/office/drawing/2010/main" val="0"/>
              </a:ext>
            </a:extLst>
          </a:blip>
          <a:srcRect l="7201"/>
          <a:stretch>
            <a:fillRect/>
          </a:stretch>
        </p:blipFill>
        <p:spPr bwMode="auto">
          <a:xfrm>
            <a:off x="2792016" y="2187773"/>
            <a:ext cx="3446859" cy="3259336"/>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80228" name="Rectangle 3"/>
          <p:cNvSpPr>
            <a:spLocks/>
          </p:cNvSpPr>
          <p:nvPr/>
        </p:nvSpPr>
        <p:spPr bwMode="auto">
          <a:xfrm>
            <a:off x="3140273" y="5553150"/>
            <a:ext cx="2714625"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4" bIns="0"/>
          <a:lstStyle>
            <a:lvl1pPr marL="39688"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39688" marR="0" lvl="0" indent="0" algn="ctr" defTabSz="914400" rtl="0" eaLnBrk="1" fontAlgn="auto" latinLnBrk="0" hangingPunct="1">
              <a:lnSpc>
                <a:spcPct val="100000"/>
              </a:lnSpc>
              <a:spcBef>
                <a:spcPts val="773"/>
              </a:spcBef>
              <a:spcAft>
                <a:spcPts val="0"/>
              </a:spcAft>
              <a:buClrTx/>
              <a:buSzTx/>
              <a:buFontTx/>
              <a:buNone/>
              <a:tabLst/>
              <a:defRPr/>
            </a:pPr>
            <a:r>
              <a:rPr kumimoji="0" lang="en-US" altLang="en-US" sz="1800" b="0" i="1"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Lucida Grande" charset="0"/>
              </a:rPr>
              <a:t>Mutual of Omaha </a:t>
            </a:r>
          </a:p>
        </p:txBody>
      </p:sp>
      <p:sp>
        <p:nvSpPr>
          <p:cNvPr id="180229" name="Rectangle 4"/>
          <p:cNvSpPr>
            <a:spLocks/>
          </p:cNvSpPr>
          <p:nvPr/>
        </p:nvSpPr>
        <p:spPr bwMode="auto">
          <a:xfrm>
            <a:off x="6622852" y="5554266"/>
            <a:ext cx="2741414" cy="27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4" bIns="0"/>
          <a:lstStyle>
            <a:lvl1pPr marL="39688"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39688" marR="0" lvl="0" indent="0" algn="ctr" defTabSz="914400" rtl="0" eaLnBrk="1" fontAlgn="auto" latinLnBrk="0" hangingPunct="1">
              <a:lnSpc>
                <a:spcPct val="100000"/>
              </a:lnSpc>
              <a:spcBef>
                <a:spcPts val="773"/>
              </a:spcBef>
              <a:spcAft>
                <a:spcPts val="0"/>
              </a:spcAft>
              <a:buClrTx/>
              <a:buSzTx/>
              <a:buFontTx/>
              <a:buNone/>
              <a:tabLst/>
              <a:defRPr/>
            </a:pPr>
            <a:r>
              <a:rPr kumimoji="0" lang="en-US" altLang="en-US" sz="1800" b="0" i="1" u="none" strike="noStrike" kern="1200" cap="none" spc="0" normalizeH="0" baseline="0" noProof="0">
                <a:ln>
                  <a:noFill/>
                </a:ln>
                <a:solidFill>
                  <a:schemeClr val="tx2"/>
                </a:solidFill>
                <a:effectLst/>
                <a:uLnTx/>
                <a:uFillTx/>
                <a:latin typeface="+mn-lt"/>
                <a:ea typeface="ＭＳ Ｐゴシック" panose="020B0600070205080204" pitchFamily="34" charset="-128"/>
                <a:cs typeface="+mn-cs"/>
                <a:sym typeface="Lucida Grande" charset="0"/>
              </a:rPr>
              <a:t>Iowa State Capitol Building</a:t>
            </a:r>
          </a:p>
        </p:txBody>
      </p:sp>
      <p:pic>
        <p:nvPicPr>
          <p:cNvPr id="18023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0" y="2205633"/>
            <a:ext cx="3509367" cy="3241477"/>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80231" name="Rectangle 2"/>
          <p:cNvSpPr>
            <a:spLocks noGrp="1" noChangeArrowheads="1"/>
          </p:cNvSpPr>
          <p:nvPr>
            <p:ph type="title"/>
          </p:nvPr>
        </p:nvSpPr>
        <p:spPr>
          <a:xfrm>
            <a:off x="1219200" y="533400"/>
            <a:ext cx="10972799" cy="798296"/>
          </a:xfrm>
        </p:spPr>
        <p:txBody>
          <a:bodyPr vert="horz" lIns="91440" tIns="45720" rIns="28574" bIns="45720" rtlCol="0" anchor="b">
            <a:noAutofit/>
          </a:bodyPr>
          <a:lstStyle/>
          <a:p>
            <a:pPr marL="27905"/>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Place:</a:t>
            </a:r>
            <a:r>
              <a:rPr lang="en-US" altLang="en-US" dirty="0">
                <a:solidFill>
                  <a:srgbClr val="003087"/>
                </a:solidFill>
                <a:latin typeface="+mj-lt"/>
                <a:ea typeface="ＭＳ Ｐゴシック" panose="020B0600070205080204" pitchFamily="34" charset="-128"/>
                <a:sym typeface="Arial" panose="020B0604020202020204" pitchFamily="34" charset="0"/>
              </a:rPr>
              <a:t> </a:t>
            </a:r>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Room Options</a:t>
            </a:r>
            <a:endParaRPr lang="en-US" altLang="en-US" dirty="0">
              <a:solidFill>
                <a:srgbClr val="003087"/>
              </a:solidFill>
              <a:latin typeface="+mj-lt"/>
              <a:ea typeface="ＭＳ Ｐゴシック" panose="020B0600070205080204" pitchFamily="34" charset="-128"/>
              <a:sym typeface="Arial" panose="020B0604020202020204" pitchFamily="34" charset="0"/>
            </a:endParaRPr>
          </a:p>
        </p:txBody>
      </p:sp>
    </p:spTree>
    <p:extLst>
      <p:ext uri="{BB962C8B-B14F-4D97-AF65-F5344CB8AC3E}">
        <p14:creationId xmlns:p14="http://schemas.microsoft.com/office/powerpoint/2010/main" val="1200549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ChangeArrowheads="1"/>
          </p:cNvSpPr>
          <p:nvPr>
            <p:ph type="title"/>
          </p:nvPr>
        </p:nvSpPr>
        <p:spPr>
          <a:xfrm>
            <a:off x="1295400" y="551686"/>
            <a:ext cx="10896600" cy="798296"/>
          </a:xfrm>
        </p:spPr>
        <p:txBody>
          <a:bodyPr vert="horz" lIns="91440" tIns="45720" rIns="28574" bIns="45720" rtlCol="0" anchor="b">
            <a:noAutofit/>
          </a:bodyPr>
          <a:lstStyle/>
          <a:p>
            <a:pPr marL="27905"/>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Place:</a:t>
            </a:r>
            <a:br>
              <a:rPr lang="en-US" altLang="en-US" dirty="0">
                <a:solidFill>
                  <a:srgbClr val="003087"/>
                </a:solidFill>
                <a:latin typeface="+mj-lt"/>
                <a:ea typeface="ＭＳ Ｐゴシック" panose="020B0600070205080204" pitchFamily="34" charset="-128"/>
                <a:sym typeface="Arial" panose="020B0604020202020204" pitchFamily="34" charset="0"/>
              </a:rPr>
            </a:br>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Privacy for Milk Expression</a:t>
            </a:r>
            <a:endParaRPr lang="en-US" altLang="en-US" dirty="0">
              <a:solidFill>
                <a:srgbClr val="003087"/>
              </a:solidFill>
              <a:latin typeface="+mj-lt"/>
              <a:ea typeface="ＭＳ Ｐゴシック" panose="020B0600070205080204" pitchFamily="34" charset="-128"/>
              <a:sym typeface="Arial" panose="020B0604020202020204" pitchFamily="34" charset="0"/>
            </a:endParaRPr>
          </a:p>
        </p:txBody>
      </p:sp>
      <p:sp>
        <p:nvSpPr>
          <p:cNvPr id="173060" name="Rectangle 3"/>
          <p:cNvSpPr>
            <a:spLocks/>
          </p:cNvSpPr>
          <p:nvPr/>
        </p:nvSpPr>
        <p:spPr bwMode="auto">
          <a:xfrm>
            <a:off x="2254710" y="2026551"/>
            <a:ext cx="8858250"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Flexible Options</a:t>
            </a:r>
            <a:endParaRPr kumimoji="0" lang="en-US" altLang="en-US" sz="24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Construct walls to enclose a small space in a larger room, women’s lounge, or other area</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Temporary use of manager office space in settings that lack other spaces with a locking door</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A curtained-off area that is not accessible to the public, and meets privacy threshold because of clear, well-communicated policy with co-workers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4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Privacy panels to block the windows of work vehicles such as patrol cars or construction vehicles on the road and other “On the go” options</a:t>
            </a:r>
          </a:p>
        </p:txBody>
      </p:sp>
    </p:spTree>
    <p:extLst>
      <p:ext uri="{BB962C8B-B14F-4D97-AF65-F5344CB8AC3E}">
        <p14:creationId xmlns:p14="http://schemas.microsoft.com/office/powerpoint/2010/main" val="4268827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hlinkClick r:id="" action="ppaction://hlinkshowjump?jump=endshow"/>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0" y="6400800"/>
            <a:ext cx="457200" cy="457200"/>
          </a:xfrm>
          <a:prstGeom prst="rect">
            <a:avLst/>
          </a:prstGeom>
          <a:scene3d>
            <a:camera prst="orthographicFront"/>
            <a:lightRig rig="threePt" dir="t"/>
          </a:scene3d>
          <a:sp3d>
            <a:bevelT w="38100" h="38100"/>
          </a:sp3d>
        </p:spPr>
      </p:pic>
      <p:sp>
        <p:nvSpPr>
          <p:cNvPr id="11" name="Rectangle 10">
            <a:hlinkClick r:id="rId5" action="ppaction://hlinksldjump"/>
          </p:cNvPr>
          <p:cNvSpPr/>
          <p:nvPr/>
        </p:nvSpPr>
        <p:spPr>
          <a:xfrm>
            <a:off x="3572436" y="6398419"/>
            <a:ext cx="7095565" cy="457200"/>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Photo Credit: OWH Employer Solutions </a:t>
            </a:r>
          </a:p>
        </p:txBody>
      </p:sp>
      <p:sp>
        <p:nvSpPr>
          <p:cNvPr id="6" name="Title 6"/>
          <p:cNvSpPr txBox="1">
            <a:spLocks/>
          </p:cNvSpPr>
          <p:nvPr/>
        </p:nvSpPr>
        <p:spPr>
          <a:xfrm>
            <a:off x="2712720" y="472440"/>
            <a:ext cx="8686800" cy="2133600"/>
          </a:xfrm>
          <a:prstGeom prst="rect">
            <a:avLst/>
          </a:prstGeom>
          <a:noFill/>
        </p:spPr>
        <p:txBody>
          <a:bodyPr/>
          <a:lst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Rockwell" panose="02060603020205020403" pitchFamily="18" charset="0"/>
                <a:ea typeface="+mj-ea"/>
                <a:cs typeface="+mj-cs"/>
              </a:rPr>
              <a:t>Permanent Space—Converted Locker/Shower Rooms</a:t>
            </a:r>
          </a:p>
        </p:txBody>
      </p:sp>
    </p:spTree>
    <p:extLst>
      <p:ext uri="{BB962C8B-B14F-4D97-AF65-F5344CB8AC3E}">
        <p14:creationId xmlns:p14="http://schemas.microsoft.com/office/powerpoint/2010/main" val="2375490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2" name="Picture 21">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6400800"/>
            <a:ext cx="457200" cy="457200"/>
          </a:xfrm>
          <a:prstGeom prst="rect">
            <a:avLst/>
          </a:prstGeom>
          <a:scene3d>
            <a:camera prst="orthographicFront"/>
            <a:lightRig rig="threePt" dir="t"/>
          </a:scene3d>
          <a:sp3d>
            <a:bevelT w="38100" h="38100"/>
          </a:sp3d>
        </p:spPr>
      </p:pic>
      <p:sp>
        <p:nvSpPr>
          <p:cNvPr id="17" name="Title 2"/>
          <p:cNvSpPr txBox="1">
            <a:spLocks/>
          </p:cNvSpPr>
          <p:nvPr/>
        </p:nvSpPr>
        <p:spPr>
          <a:xfrm>
            <a:off x="1524000" y="76200"/>
            <a:ext cx="9144000" cy="2133600"/>
          </a:xfrm>
          <a:prstGeom prst="rect">
            <a:avLst/>
          </a:prstGeom>
        </p:spPr>
        <p:txBody>
          <a:bodyPr/>
          <a:lstStyle>
            <a:lvl1pPr algn="ctr" defTabSz="914400" rtl="0" eaLnBrk="1" latinLnBrk="0" hangingPunct="1">
              <a:spcBef>
                <a:spcPct val="0"/>
              </a:spcBef>
              <a:buNone/>
              <a:defRPr lang="en-US" sz="2800" b="0" kern="1200" smtClean="0">
                <a:solidFill>
                  <a:schemeClr val="lt1"/>
                </a:solidFill>
                <a:latin typeface="+mn-lt"/>
                <a:ea typeface="+mn-ea"/>
                <a:cs typeface="+mn-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Rockwell"/>
                <a:ea typeface="+mn-ea"/>
                <a:cs typeface="+mn-cs"/>
              </a:rPr>
              <a:t>Flexible Space—Partitions</a:t>
            </a:r>
          </a:p>
        </p:txBody>
      </p:sp>
      <p:sp>
        <p:nvSpPr>
          <p:cNvPr id="18" name="Rectangle 17">
            <a:hlinkClick r:id="rId4" action="ppaction://hlinksldjump"/>
          </p:cNvPr>
          <p:cNvSpPr/>
          <p:nvPr/>
        </p:nvSpPr>
        <p:spPr>
          <a:xfrm>
            <a:off x="3572436" y="6398419"/>
            <a:ext cx="7095565" cy="457200"/>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Photo Credit: OWH Employer Solutions </a:t>
            </a:r>
          </a:p>
        </p:txBody>
      </p:sp>
    </p:spTree>
    <p:extLst>
      <p:ext uri="{BB962C8B-B14F-4D97-AF65-F5344CB8AC3E}">
        <p14:creationId xmlns:p14="http://schemas.microsoft.com/office/powerpoint/2010/main" val="2774118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5096435" y="6321549"/>
            <a:ext cx="7095565" cy="457200"/>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Photo Credit: OWH Employer Solutions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979" y="0"/>
            <a:ext cx="5084061" cy="6778749"/>
          </a:xfrm>
          <a:prstGeom prst="rect">
            <a:avLst/>
          </a:prstGeom>
        </p:spPr>
      </p:pic>
    </p:spTree>
    <p:extLst>
      <p:ext uri="{BB962C8B-B14F-4D97-AF65-F5344CB8AC3E}">
        <p14:creationId xmlns:p14="http://schemas.microsoft.com/office/powerpoint/2010/main" val="399756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ChangeArrowheads="1"/>
          </p:cNvSpPr>
          <p:nvPr>
            <p:ph type="title"/>
          </p:nvPr>
        </p:nvSpPr>
        <p:spPr>
          <a:xfrm>
            <a:off x="2437590" y="609600"/>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Breast Pump Equipment </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77156" name="Rectangle 3"/>
          <p:cNvSpPr>
            <a:spLocks/>
          </p:cNvSpPr>
          <p:nvPr/>
        </p:nvSpPr>
        <p:spPr bwMode="auto">
          <a:xfrm>
            <a:off x="2164080" y="1535906"/>
            <a:ext cx="8804672" cy="532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3716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Breast pump equipment options:</a:t>
            </a:r>
          </a:p>
          <a:p>
            <a:pPr marL="1371600" marR="0" lvl="2"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Employee could bring her own</a:t>
            </a:r>
          </a:p>
          <a:p>
            <a:pPr marL="1371600" marR="0" lvl="2"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Employer could purchase or rent a durable pump that more than one mother can use</a:t>
            </a:r>
          </a:p>
          <a:p>
            <a:pPr marL="1371600" marR="0" lvl="2"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Employer could provide or subsidize a portable pump designed for working mothers to take to and from work</a:t>
            </a:r>
          </a:p>
          <a:p>
            <a:pPr marL="1371600" marR="0" lvl="2"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Employer could research pump supply benefits included in employee benefit plan and provide information to employees prior to leave </a:t>
            </a:r>
          </a:p>
        </p:txBody>
      </p:sp>
    </p:spTree>
    <p:extLst>
      <p:ext uri="{BB962C8B-B14F-4D97-AF65-F5344CB8AC3E}">
        <p14:creationId xmlns:p14="http://schemas.microsoft.com/office/powerpoint/2010/main" val="207140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type="title"/>
          </p:nvPr>
        </p:nvSpPr>
        <p:spPr>
          <a:xfrm>
            <a:off x="2437590" y="717300"/>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Place:</a:t>
            </a:r>
            <a:br>
              <a:rPr lang="en-US" altLang="en-US" sz="4922" dirty="0">
                <a:solidFill>
                  <a:srgbClr val="003087"/>
                </a:solidFill>
                <a:latin typeface="+mj-lt"/>
                <a:ea typeface="ＭＳ Ｐゴシック" panose="020B0600070205080204" pitchFamily="34" charset="-128"/>
                <a:sym typeface="Arial" panose="020B0604020202020204" pitchFamily="34" charset="0"/>
              </a:rPr>
            </a:br>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Milk Storage Options</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78180" name="Rectangle 3"/>
          <p:cNvSpPr>
            <a:spLocks/>
          </p:cNvSpPr>
          <p:nvPr/>
        </p:nvSpPr>
        <p:spPr bwMode="auto">
          <a:xfrm>
            <a:off x="2255520" y="1928813"/>
            <a:ext cx="8429625" cy="450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239838" indent="-28575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Employee could use her own personal cooler</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Company could provide a small college dorm room sized refrigerator located in the lactation room</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A public shared refrigerator could be used if desired by mothers and co-workers</a:t>
            </a:r>
          </a:p>
          <a:p>
            <a:pPr marL="1239838" marR="0" lvl="2" indent="-285750" algn="l" defTabSz="914400" rtl="0" eaLnBrk="1" fontAlgn="auto" latinLnBrk="0" hangingPunct="1">
              <a:lnSpc>
                <a:spcPct val="100000"/>
              </a:lnSpc>
              <a:spcBef>
                <a:spcPts val="431"/>
              </a:spcBef>
              <a:spcAft>
                <a:spcPts val="0"/>
              </a:spcAft>
              <a:buClr>
                <a:srgbClr val="000000"/>
              </a:buClr>
              <a:buSzTx/>
              <a:buFontTx/>
              <a:buChar char="•"/>
              <a:tabLst/>
              <a:defRPr/>
            </a:pP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OSHA regulations state breast milk is </a:t>
            </a:r>
            <a:r>
              <a:rPr kumimoji="0" lang="en-US" altLang="en-US" sz="2953" b="0" i="1"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not </a:t>
            </a:r>
            <a:r>
              <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“occupational exposure”</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953"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225304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noFill/>
        </p:spPr>
        <p:txBody>
          <a:bodyPr/>
          <a:lstStyle/>
          <a:p>
            <a:r>
              <a:rPr lang="en-US" b="1" dirty="0"/>
              <a:t>Hygienic Storage</a:t>
            </a:r>
          </a:p>
        </p:txBody>
      </p:sp>
      <p:sp>
        <p:nvSpPr>
          <p:cNvPr id="7" name="Rectangle 6"/>
          <p:cNvSpPr/>
          <p:nvPr/>
        </p:nvSpPr>
        <p:spPr>
          <a:xfrm>
            <a:off x="1515035" y="6372225"/>
            <a:ext cx="9153144" cy="483394"/>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50000"/>
                  <a:lumOff val="50000"/>
                </a:prstClr>
              </a:solidFill>
              <a:effectLst/>
              <a:uLnTx/>
              <a:uFillTx/>
              <a:latin typeface="Verdana"/>
              <a:ea typeface="+mn-ea"/>
              <a:cs typeface="+mn-cs"/>
            </a:endParaRPr>
          </a:p>
        </p:txBody>
      </p:sp>
      <p:pic>
        <p:nvPicPr>
          <p:cNvPr id="8" name="Picture 7">
            <a:hlinkClick r:id="" action="ppaction://hlinkshowjump?jump=endshow"/>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6400800"/>
            <a:ext cx="457200" cy="457200"/>
          </a:xfrm>
          <a:prstGeom prst="rect">
            <a:avLst/>
          </a:prstGeom>
          <a:scene3d>
            <a:camera prst="orthographicFront"/>
            <a:lightRig rig="threePt" dir="t"/>
          </a:scene3d>
          <a:sp3d>
            <a:bevelT w="38100" h="38100"/>
          </a:sp3d>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235" y="6400800"/>
            <a:ext cx="609600" cy="457200"/>
          </a:xfrm>
          <a:prstGeom prst="rect">
            <a:avLst/>
          </a:prstGeom>
          <a:scene3d>
            <a:camera prst="orthographicFront"/>
            <a:lightRig rig="threePt" dir="t"/>
          </a:scene3d>
          <a:sp3d>
            <a:bevelT/>
          </a:sp3d>
        </p:spPr>
      </p:pic>
      <p:pic>
        <p:nvPicPr>
          <p:cNvPr id="10" name="Picture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3035" y="6400800"/>
            <a:ext cx="609600" cy="457200"/>
          </a:xfrm>
          <a:prstGeom prst="rect">
            <a:avLst/>
          </a:prstGeom>
          <a:scene3d>
            <a:camera prst="orthographicFront"/>
            <a:lightRig rig="threePt" dir="t"/>
          </a:scene3d>
          <a:sp3d>
            <a:bevelT/>
          </a:sp3d>
        </p:spPr>
      </p:pic>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72635" y="6400800"/>
            <a:ext cx="609600" cy="457200"/>
          </a:xfrm>
          <a:prstGeom prst="rect">
            <a:avLst/>
          </a:prstGeom>
          <a:scene3d>
            <a:camera prst="orthographicFront"/>
            <a:lightRig rig="threePt" dir="t"/>
          </a:scene3d>
          <a:sp3d>
            <a:bevelT/>
          </a:sp3d>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43835" y="6400800"/>
            <a:ext cx="609600" cy="457200"/>
          </a:xfrm>
          <a:prstGeom prst="rect">
            <a:avLst/>
          </a:prstGeom>
          <a:scene3d>
            <a:camera prst="orthographicFront"/>
            <a:lightRig rig="threePt" dir="t"/>
          </a:scene3d>
          <a:sp3d>
            <a:bevelT/>
          </a:sp3d>
        </p:spPr>
      </p:pic>
      <p:pic>
        <p:nvPicPr>
          <p:cNvPr id="13" name="Picture 1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53435" y="6400800"/>
            <a:ext cx="609600" cy="457200"/>
          </a:xfrm>
          <a:prstGeom prst="rect">
            <a:avLst/>
          </a:prstGeom>
          <a:scene3d>
            <a:camera prst="orthographicFront"/>
            <a:lightRig rig="threePt" dir="t"/>
          </a:scene3d>
          <a:sp3d>
            <a:bevelT/>
          </a:sp3d>
        </p:spPr>
      </p:pic>
      <p:pic>
        <p:nvPicPr>
          <p:cNvPr id="14" name="Picture 1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4635" y="6400800"/>
            <a:ext cx="609600" cy="457200"/>
          </a:xfrm>
          <a:prstGeom prst="rect">
            <a:avLst/>
          </a:prstGeom>
          <a:scene3d>
            <a:camera prst="orthographicFront"/>
            <a:lightRig rig="threePt" dir="t"/>
          </a:scene3d>
          <a:sp3d>
            <a:bevelT/>
          </a:sp3d>
        </p:spPr>
      </p:pic>
      <p:pic>
        <p:nvPicPr>
          <p:cNvPr id="15" name="Picture 1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5035" y="6400800"/>
            <a:ext cx="609600" cy="457200"/>
          </a:xfrm>
          <a:prstGeom prst="rect">
            <a:avLst/>
          </a:prstGeom>
          <a:scene3d>
            <a:camera prst="orthographicFront"/>
            <a:lightRig rig="threePt" dir="t"/>
          </a:scene3d>
          <a:sp3d>
            <a:bevelT/>
          </a:sp3d>
        </p:spPr>
      </p:pic>
      <p:pic>
        <p:nvPicPr>
          <p:cNvPr id="16" name="Picture 2">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235" y="6400800"/>
            <a:ext cx="609600" cy="457200"/>
          </a:xfrm>
          <a:prstGeom prst="rect">
            <a:avLst/>
          </a:prstGeom>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hlinkClick r:id="rId4" action="ppaction://hlinksldjump"/>
          </p:cNvPr>
          <p:cNvSpPr/>
          <p:nvPr/>
        </p:nvSpPr>
        <p:spPr>
          <a:xfrm>
            <a:off x="1524001" y="6398419"/>
            <a:ext cx="9144000" cy="457200"/>
          </a:xfrm>
          <a:prstGeom prst="rect">
            <a:avLst/>
          </a:prstGeom>
          <a:gradFill>
            <a:gsLst>
              <a:gs pos="100000">
                <a:srgbClr val="000000"/>
              </a:gs>
              <a:gs pos="83000">
                <a:schemeClr val="tx1"/>
              </a:gs>
              <a:gs pos="91000">
                <a:schemeClr val="tx1"/>
              </a:gs>
              <a:gs pos="43000">
                <a:schemeClr val="tx1"/>
              </a:gs>
              <a:gs pos="0">
                <a:schemeClr val="tx1"/>
              </a:gs>
            </a:gsLst>
            <a:lin ang="5400000" scaled="0"/>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Credit: OWH Employer Solutions </a:t>
            </a:r>
          </a:p>
        </p:txBody>
      </p:sp>
    </p:spTree>
    <p:extLst>
      <p:ext uri="{BB962C8B-B14F-4D97-AF65-F5344CB8AC3E}">
        <p14:creationId xmlns:p14="http://schemas.microsoft.com/office/powerpoint/2010/main" val="1038772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Title 1"/>
          <p:cNvSpPr>
            <a:spLocks noGrp="1"/>
          </p:cNvSpPr>
          <p:nvPr>
            <p:ph type="title"/>
          </p:nvPr>
        </p:nvSpPr>
        <p:spPr>
          <a:xfrm>
            <a:off x="1356251" y="3569290"/>
            <a:ext cx="8841193" cy="798296"/>
          </a:xfrm>
        </p:spPr>
        <p:txBody>
          <a:bodyPr wrap="none"/>
          <a:lstStyle/>
          <a:p>
            <a:r>
              <a:rPr lang="en-US" altLang="en-US" sz="5200" dirty="0">
                <a:solidFill>
                  <a:srgbClr val="003087"/>
                </a:solidFill>
                <a:ea typeface="ＭＳ Ｐゴシック" panose="020B0600070205080204" pitchFamily="34" charset="-128"/>
              </a:rPr>
              <a:t>Mother- Friendly Worksite </a:t>
            </a:r>
            <a:br>
              <a:rPr lang="en-US" altLang="en-US" sz="5200" dirty="0">
                <a:solidFill>
                  <a:srgbClr val="003087"/>
                </a:solidFill>
                <a:ea typeface="ＭＳ Ｐゴシック" panose="020B0600070205080204" pitchFamily="34" charset="-128"/>
              </a:rPr>
            </a:br>
            <a:r>
              <a:rPr lang="en-US" altLang="en-US" sz="5200" dirty="0">
                <a:solidFill>
                  <a:srgbClr val="003087"/>
                </a:solidFill>
                <a:ea typeface="ＭＳ Ｐゴシック" panose="020B0600070205080204" pitchFamily="34" charset="-128"/>
              </a:rPr>
              <a:t>Policy and Program Element</a:t>
            </a:r>
            <a:br>
              <a:rPr lang="en-US" altLang="en-US" sz="5200" dirty="0">
                <a:solidFill>
                  <a:srgbClr val="003087"/>
                </a:solidFill>
                <a:ea typeface="ＭＳ Ｐゴシック" panose="020B0600070205080204" pitchFamily="34" charset="-128"/>
              </a:rPr>
            </a:br>
            <a:br>
              <a:rPr lang="en-US" altLang="en-US" sz="5200" dirty="0">
                <a:solidFill>
                  <a:srgbClr val="003087"/>
                </a:solidFill>
                <a:ea typeface="ＭＳ Ｐゴシック" panose="020B0600070205080204" pitchFamily="34" charset="-128"/>
              </a:rPr>
            </a:br>
            <a:br>
              <a:rPr lang="en-US" altLang="en-US" sz="5200" dirty="0">
                <a:solidFill>
                  <a:srgbClr val="003087"/>
                </a:solidFill>
                <a:ea typeface="ＭＳ Ｐゴシック" panose="020B0600070205080204" pitchFamily="34" charset="-128"/>
              </a:rPr>
            </a:br>
            <a:br>
              <a:rPr lang="en-US" altLang="en-US" sz="5200" dirty="0">
                <a:solidFill>
                  <a:srgbClr val="003087"/>
                </a:solidFill>
                <a:ea typeface="ＭＳ Ｐゴシック" panose="020B0600070205080204" pitchFamily="34" charset="-128"/>
              </a:rPr>
            </a:br>
            <a:r>
              <a:rPr lang="en-US" altLang="en-US" sz="5200" dirty="0">
                <a:solidFill>
                  <a:srgbClr val="003087"/>
                </a:solidFill>
                <a:ea typeface="ＭＳ Ｐゴシック" panose="020B0600070205080204" pitchFamily="34" charset="-128"/>
              </a:rPr>
              <a:t>           </a:t>
            </a:r>
            <a:r>
              <a:rPr lang="en-US" altLang="en-US" sz="7000" dirty="0">
                <a:solidFill>
                  <a:srgbClr val="003087"/>
                </a:solidFill>
                <a:ea typeface="ＭＳ Ｐゴシック" panose="020B0600070205080204" pitchFamily="34" charset="-128"/>
              </a:rPr>
              <a:t>Time</a:t>
            </a:r>
          </a:p>
        </p:txBody>
      </p:sp>
      <p:pic>
        <p:nvPicPr>
          <p:cNvPr id="2" name="Picture 1" descr="K is for Kindergarten"/>
          <p:cNvPicPr>
            <a:picLocks noChangeAspect="1"/>
          </p:cNvPicPr>
          <p:nvPr/>
        </p:nvPicPr>
        <p:blipFill>
          <a:blip r:embed="rId2">
            <a:extLst>
              <a:ext uri="{BEBA8EAE-BF5A-486C-A8C5-ECC9F3942E4B}">
                <a14:imgProps xmlns:a14="http://schemas.microsoft.com/office/drawing/2010/main">
                  <a14:imgLayer r:embed="rId3">
                    <a14:imgEffect>
                      <a14:backgroundRemoval t="1072" b="100000" l="9941" r="86024">
                        <a14:foregroundMark x1="54429" y1="4747" x2="54429" y2="4747"/>
                        <a14:foregroundMark x1="54429" y1="7504" x2="54429" y2="7504"/>
                        <a14:foregroundMark x1="51378" y1="13170" x2="51378" y2="13170"/>
                        <a14:foregroundMark x1="57087" y1="1378" x2="57087" y2="1378"/>
                        <a14:foregroundMark x1="62205" y1="39357" x2="62205" y2="39357"/>
                        <a14:foregroundMark x1="47441" y1="60490" x2="47441" y2="60490"/>
                        <a14:foregroundMark x1="50492" y1="43492" x2="50492" y2="43492"/>
                        <a14:foregroundMark x1="41437" y1="94181" x2="41437" y2="94181"/>
                        <a14:foregroundMark x1="67028" y1="65084" x2="67028" y2="65084"/>
                        <a14:foregroundMark x1="54724" y1="29556" x2="54724" y2="29556"/>
                        <a14:foregroundMark x1="42323" y1="29096" x2="42323" y2="29096"/>
                        <a14:foregroundMark x1="33661" y1="38897" x2="33661" y2="38897"/>
                        <a14:foregroundMark x1="27953" y1="52527" x2="27953" y2="52527"/>
                        <a14:foregroundMark x1="29134" y1="76876" x2="29134" y2="76876"/>
                        <a14:foregroundMark x1="29134" y1="72129" x2="27953" y2="70750"/>
                        <a14:foregroundMark x1="26673" y1="63247" x2="26673" y2="63247"/>
                        <a14:foregroundMark x1="26378" y1="57580" x2="26378" y2="57580"/>
                        <a14:foregroundMark x1="27559" y1="52986" x2="27559" y2="52527"/>
                        <a14:foregroundMark x1="30610" y1="44564" x2="30610" y2="44564"/>
                        <a14:foregroundMark x1="37795" y1="45942" x2="37795" y2="45942"/>
                        <a14:foregroundMark x1="43898" y1="47320" x2="43898" y2="47320"/>
                        <a14:foregroundMark x1="45965" y1="47320" x2="45965" y2="47320"/>
                        <a14:foregroundMark x1="52559" y1="54824" x2="52559" y2="54824"/>
                        <a14:foregroundMark x1="49311" y1="62328" x2="49016" y2="62328"/>
                        <a14:foregroundMark x1="49016" y1="61409" x2="49016" y2="61409"/>
                        <a14:foregroundMark x1="55020" y1="61409" x2="55020" y2="61409"/>
                        <a14:foregroundMark x1="55020" y1="61409" x2="55020" y2="61409"/>
                        <a14:foregroundMark x1="65551" y1="62787" x2="65551" y2="62787"/>
                        <a14:foregroundMark x1="68209" y1="55743" x2="68209" y2="55743"/>
                        <a14:foregroundMark x1="69488" y1="45942" x2="69488" y2="45942"/>
                        <a14:foregroundMark x1="70965" y1="41194" x2="70965" y2="41194"/>
                        <a14:foregroundMark x1="69783" y1="34609" x2="69783" y2="34609"/>
                        <a14:foregroundMark x1="72146" y1="31394" x2="72146" y2="31394"/>
                        <a14:foregroundMark x1="63780" y1="30015" x2="62795" y2="29556"/>
                        <a14:foregroundMark x1="56791" y1="29556" x2="56496" y2="29556"/>
                        <a14:foregroundMark x1="51673" y1="26187" x2="50492" y2="26187"/>
                        <a14:foregroundMark x1="66142" y1="36141" x2="66142" y2="36141"/>
                        <a14:foregroundMark x1="67913" y1="36141" x2="67913" y2="36141"/>
                        <a14:foregroundMark x1="72146" y1="39816" x2="72441" y2="39816"/>
                        <a14:foregroundMark x1="73917" y1="51455" x2="73917" y2="51455"/>
                        <a14:foregroundMark x1="75197" y1="45482" x2="75197" y2="45482"/>
                        <a14:foregroundMark x1="75197" y1="40735" x2="75197" y2="40735"/>
                        <a14:foregroundMark x1="73327" y1="36600" x2="73327" y2="36600"/>
                        <a14:foregroundMark x1="73327" y1="33231" x2="73327" y2="33231"/>
                        <a14:foregroundMark x1="68504" y1="31394" x2="68504" y2="31394"/>
                        <a14:foregroundMark x1="67028" y1="33691" x2="66732" y2="33691"/>
                        <a14:foregroundMark x1="62795" y1="30934" x2="62500" y2="30934"/>
                        <a14:foregroundMark x1="74902" y1="46861" x2="74902" y2="46861"/>
                        <a14:foregroundMark x1="73622" y1="59877" x2="73622" y2="59877"/>
                        <a14:foregroundMark x1="74902" y1="54364" x2="74902" y2="54364"/>
                        <a14:foregroundMark x1="76083" y1="54364" x2="76083" y2="54364"/>
                        <a14:foregroundMark x1="73622" y1="66922" x2="73622" y2="66922"/>
                        <a14:foregroundMark x1="70374" y1="75804" x2="70374" y2="75804"/>
                        <a14:foregroundMark x1="64370" y1="85758" x2="64370" y2="85758"/>
                        <a14:foregroundMark x1="61024" y1="96018" x2="61024" y2="96018"/>
                        <a14:foregroundMark x1="55315" y1="92343" x2="55315" y2="92343"/>
                        <a14:foregroundMark x1="35433" y1="71669" x2="35433" y2="71669"/>
                        <a14:foregroundMark x1="38189" y1="72129" x2="38189" y2="72129"/>
                        <a14:foregroundMark x1="32677" y1="46401" x2="32677" y2="46401"/>
                        <a14:foregroundMark x1="38189" y1="37979" x2="38189" y2="37979"/>
                        <a14:foregroundMark x1="38484" y1="33691" x2="38484" y2="35069"/>
                        <a14:foregroundMark x1="43307" y1="79632" x2="43307" y2="79632"/>
                        <a14:foregroundMark x1="36909" y1="82389" x2="36909" y2="82389"/>
                        <a14:foregroundMark x1="33071" y1="75804" x2="32677" y2="75804"/>
                        <a14:foregroundMark x1="36614" y1="89893" x2="36614" y2="89893"/>
                        <a14:foregroundMark x1="32677" y1="84839" x2="31791" y2="84380"/>
                        <a14:foregroundMark x1="30315" y1="79173" x2="30315" y2="79173"/>
                        <a14:foregroundMark x1="43898" y1="79632" x2="44783" y2="79632"/>
                        <a14:foregroundMark x1="58957" y1="90812" x2="58957" y2="90812"/>
                        <a14:foregroundMark x1="63091" y1="88515" x2="63091" y2="88515"/>
                        <a14:foregroundMark x1="55315" y1="79632" x2="55315" y2="79632"/>
                        <a14:foregroundMark x1="64075" y1="62787" x2="64075" y2="62787"/>
                        <a14:foregroundMark x1="56791" y1="55743" x2="56791" y2="55743"/>
                        <a14:foregroundMark x1="57677" y1="44564" x2="57677" y2="44564"/>
                        <a14:foregroundMark x1="62205" y1="46861" x2="62205" y2="46861"/>
                        <a14:foregroundMark x1="62500" y1="50995" x2="62500" y2="50995"/>
                        <a14:foregroundMark x1="62500" y1="69832" x2="62500" y2="69832"/>
                        <a14:foregroundMark x1="62500" y1="74885" x2="62500" y2="74885"/>
                        <a14:foregroundMark x1="55020" y1="71210" x2="55020" y2="71210"/>
                        <a14:foregroundMark x1="52559" y1="73507" x2="52559" y2="73507"/>
                        <a14:foregroundMark x1="51083" y1="69372" x2="51083" y2="69372"/>
                        <a14:foregroundMark x1="58661" y1="81930" x2="58661" y2="81930"/>
                        <a14:foregroundMark x1="41437" y1="75804" x2="41437" y2="75804"/>
                        <a14:foregroundMark x1="33957" y1="54364" x2="33957" y2="54364"/>
                        <a14:foregroundMark x1="42618" y1="33231" x2="42618" y2="33231"/>
                        <a14:foregroundMark x1="50492" y1="31394" x2="50492" y2="31394"/>
                        <a14:foregroundMark x1="55906" y1="36141" x2="55906" y2="36141"/>
                        <a14:foregroundMark x1="37500" y1="53446" x2="37500" y2="53446"/>
                        <a14:foregroundMark x1="41142" y1="61868" x2="41142" y2="61868"/>
                        <a14:foregroundMark x1="42618" y1="72129" x2="42618" y2="72129"/>
                        <a14:foregroundMark x1="42913" y1="72129" x2="42913" y2="72129"/>
                        <a14:foregroundMark x1="45965" y1="83767" x2="45965" y2="83767"/>
                        <a14:foregroundMark x1="48720" y1="88055" x2="48720" y2="88055"/>
                        <a14:foregroundMark x1="42028" y1="88055" x2="42028" y2="88055"/>
                        <a14:foregroundMark x1="51083" y1="87136" x2="51083" y2="87136"/>
                        <a14:foregroundMark x1="49606" y1="81930" x2="49606" y2="81930"/>
                        <a14:foregroundMark x1="48720" y1="84380" x2="41732" y2="79632"/>
                        <a14:foregroundMark x1="39075" y1="80092" x2="39075" y2="81011"/>
                        <a14:foregroundMark x1="28839" y1="58040" x2="28839" y2="58040"/>
                        <a14:foregroundMark x1="64370" y1="82848" x2="64370" y2="82848"/>
                        <a14:foregroundMark x1="67913" y1="74426" x2="67913" y2="74426"/>
                        <a14:foregroundMark x1="68209" y1="80092" x2="68209" y2="80092"/>
                        <a14:foregroundMark x1="71850" y1="61868" x2="71850" y2="61868"/>
                        <a14:foregroundMark x1="69193" y1="29096" x2="69193" y2="29096"/>
                        <a14:foregroundMark x1="37205" y1="33691" x2="37205" y2="33691"/>
                        <a14:foregroundMark x1="51673" y1="24349" x2="51673" y2="24349"/>
                        <a14:foregroundMark x1="50787" y1="20674" x2="50787" y2="20674"/>
                        <a14:foregroundMark x1="50787" y1="12711" x2="50787" y2="12711"/>
                        <a14:foregroundMark x1="52264" y1="8882" x2="52264" y2="8882"/>
                        <a14:foregroundMark x1="49902" y1="9801" x2="49902" y2="9801"/>
                        <a14:foregroundMark x1="56496" y1="3216" x2="56496" y2="3216"/>
                        <a14:foregroundMark x1="49016" y1="58040" x2="49016" y2="58040"/>
                        <a14:foregroundMark x1="50787" y1="50536" x2="50787" y2="50536"/>
                        <a14:foregroundMark x1="51083" y1="43492" x2="51083" y2="43492"/>
                        <a14:foregroundMark x1="47441" y1="58499" x2="47146" y2="58499"/>
                        <a14:foregroundMark x1="45374" y1="57580" x2="46555" y2="57580"/>
                        <a14:foregroundMark x1="53543" y1="54824" x2="51083" y2="60949"/>
                        <a14:foregroundMark x1="44488" y1="62787" x2="43602" y2="62787"/>
                        <a14:foregroundMark x1="46555" y1="70291" x2="46555" y2="70291"/>
                        <a14:foregroundMark x1="46850" y1="70291" x2="47736" y2="71210"/>
                        <a14:foregroundMark x1="48720" y1="72129" x2="48720" y2="72129"/>
                        <a14:foregroundMark x1="49311" y1="73507" x2="49311" y2="73507"/>
                        <a14:foregroundMark x1="50492" y1="77795" x2="50492" y2="77795"/>
                        <a14:foregroundMark x1="50787" y1="81470" x2="50787" y2="81470"/>
                        <a14:foregroundMark x1="48425" y1="81930" x2="45079" y2="68913"/>
                        <a14:foregroundMark x1="40551" y1="59418" x2="40551" y2="59418"/>
                        <a14:foregroundMark x1="38189" y1="61409" x2="38189" y2="61409"/>
                        <a14:foregroundMark x1="35728" y1="63247" x2="35728" y2="63247"/>
                        <a14:foregroundMark x1="36319" y1="73047" x2="36319" y2="73047"/>
                        <a14:foregroundMark x1="36614" y1="75804" x2="36614" y2="75804"/>
                        <a14:foregroundMark x1="38484" y1="87136" x2="38484" y2="87136"/>
                        <a14:foregroundMark x1="37205" y1="83767" x2="37205" y2="83767"/>
                        <a14:foregroundMark x1="36024" y1="73966" x2="36024" y2="73966"/>
                        <a14:foregroundMark x1="33661" y1="70750" x2="33661" y2="70750"/>
                        <a14:foregroundMark x1="31201" y1="66003" x2="31201" y2="66003"/>
                        <a14:foregroundMark x1="29724" y1="65544" x2="29724" y2="65544"/>
                        <a14:foregroundMark x1="29724" y1="66922" x2="30315" y2="71669"/>
                        <a14:foregroundMark x1="30020" y1="60949" x2="30020" y2="60949"/>
                        <a14:foregroundMark x1="30020" y1="59877" x2="30020" y2="59877"/>
                        <a14:foregroundMark x1="28543" y1="52986" x2="28543" y2="52986"/>
                        <a14:foregroundMark x1="29134" y1="46861" x2="29134" y2="46861"/>
                        <a14:foregroundMark x1="32382" y1="46861" x2="32382" y2="46861"/>
                        <a14:foregroundMark x1="36024" y1="41194" x2="36024" y2="41194"/>
                        <a14:foregroundMark x1="37795" y1="41194" x2="37795" y2="41194"/>
                        <a14:foregroundMark x1="38484" y1="53446" x2="38484" y2="53446"/>
                        <a14:foregroundMark x1="42913" y1="64165" x2="42913" y2="64165"/>
                        <a14:foregroundMark x1="41732" y1="72588" x2="41732" y2="72588"/>
                        <a14:foregroundMark x1="40256" y1="69832" x2="40256" y2="69832"/>
                        <a14:foregroundMark x1="38484" y1="66922" x2="38484" y2="66922"/>
                        <a14:foregroundMark x1="37795" y1="66922" x2="37795" y2="66922"/>
                        <a14:foregroundMark x1="36319" y1="65544" x2="36319" y2="65544"/>
                        <a14:foregroundMark x1="33957" y1="63247" x2="33957" y2="63247"/>
                        <a14:foregroundMark x1="32087" y1="55743" x2="32087" y2="55743"/>
                        <a14:foregroundMark x1="30315" y1="53905" x2="30315" y2="53905"/>
                        <a14:foregroundMark x1="30906" y1="50995" x2="30906" y2="50995"/>
                        <a14:foregroundMark x1="30906" y1="46401" x2="30906" y2="46401"/>
                        <a14:foregroundMark x1="32087" y1="41654" x2="32087" y2="41654"/>
                        <a14:foregroundMark x1="32087" y1="41654" x2="32087" y2="41654"/>
                        <a14:foregroundMark x1="35138" y1="37060" x2="35433" y2="37060"/>
                        <a14:foregroundMark x1="37795" y1="35528" x2="37795" y2="35528"/>
                        <a14:foregroundMark x1="39665" y1="33231" x2="39665" y2="33231"/>
                        <a14:foregroundMark x1="42028" y1="31394" x2="42028" y2="31394"/>
                        <a14:foregroundMark x1="27953" y1="27106" x2="27953" y2="27106"/>
                        <a14:foregroundMark x1="30610" y1="19602" x2="30610" y2="20214"/>
                        <a14:foregroundMark x1="25197" y1="30934" x2="25197" y2="30934"/>
                        <a14:foregroundMark x1="21850" y1="41654" x2="21850" y2="41654"/>
                        <a14:foregroundMark x1="21555" y1="53905" x2="21555" y2="53905"/>
                        <a14:foregroundMark x1="22835" y1="65084" x2="22441" y2="65084"/>
                        <a14:foregroundMark x1="25787" y1="78254" x2="25787" y2="78254"/>
                        <a14:foregroundMark x1="24606" y1="70750" x2="24606" y2="70750"/>
                        <a14:foregroundMark x1="25492" y1="27106" x2="25492" y2="27106"/>
                        <a14:foregroundMark x1="28839" y1="21593" x2="28839" y2="21593"/>
                        <a14:foregroundMark x1="44783" y1="28178" x2="44783" y2="28178"/>
                        <a14:foregroundMark x1="47146" y1="33691" x2="47146" y2="33691"/>
                        <a14:foregroundMark x1="47146" y1="30015" x2="47146" y2="30015"/>
                        <a14:foregroundMark x1="45965" y1="29096" x2="45965" y2="29096"/>
                        <a14:foregroundMark x1="61909" y1="39357" x2="61909" y2="39357"/>
                        <a14:foregroundMark x1="58268" y1="30475" x2="58268" y2="30475"/>
                        <a14:foregroundMark x1="61614" y1="34150" x2="61614" y2="34150"/>
                        <a14:foregroundMark x1="40256" y1="49158" x2="40256" y2="49158"/>
                        <a14:foregroundMark x1="36024" y1="60949" x2="36024" y2="60949"/>
                        <a14:foregroundMark x1="36909" y1="42113" x2="36909" y2="42113"/>
                        <a14:foregroundMark x1="40846" y1="39816" x2="40846" y2="39816"/>
                        <a14:foregroundMark x1="43307" y1="43951" x2="43307" y2="43951"/>
                        <a14:foregroundMark x1="46555" y1="39816" x2="46555" y2="39816"/>
                        <a14:foregroundMark x1="60728" y1="33231" x2="60728" y2="33231"/>
                        <a14:foregroundMark x1="71555" y1="50077" x2="71555" y2="50077"/>
                        <a14:foregroundMark x1="71850" y1="71210" x2="71850" y2="71210"/>
                        <a14:foregroundMark x1="67028" y1="84380" x2="67028" y2="84380"/>
                        <a14:foregroundMark x1="42618" y1="94640" x2="42618" y2="94640"/>
                        <a14:foregroundMark x1="55610" y1="93262" x2="55315" y2="93262"/>
                        <a14:foregroundMark x1="69783" y1="61409" x2="69783" y2="61409"/>
                        <a14:foregroundMark x1="56201" y1="52986" x2="56201" y2="52986"/>
                        <a14:foregroundMark x1="65846" y1="39816" x2="65846" y2="39816"/>
                        <a14:foregroundMark x1="68799" y1="61868" x2="68799" y2="61868"/>
                        <a14:foregroundMark x1="62205" y1="53905" x2="62795" y2="52527"/>
                        <a14:foregroundMark x1="62205" y1="64625" x2="62205" y2="64625"/>
                        <a14:foregroundMark x1="55020" y1="87596" x2="55020" y2="87596"/>
                        <a14:foregroundMark x1="62500" y1="84380" x2="62500" y2="84380"/>
                        <a14:foregroundMark x1="63386" y1="77335" x2="63386" y2="77335"/>
                        <a14:foregroundMark x1="57087" y1="73507" x2="57087" y2="73507"/>
                        <a14:foregroundMark x1="56201" y1="77795" x2="56201" y2="77795"/>
                        <a14:foregroundMark x1="50492" y1="62328" x2="50197" y2="62328"/>
                        <a14:foregroundMark x1="49311" y1="58959" x2="49311" y2="58959"/>
                        <a14:foregroundMark x1="48425" y1="55283" x2="48425" y2="55283"/>
                        <a14:foregroundMark x1="41142" y1="51914" x2="41142" y2="51914"/>
                        <a14:foregroundMark x1="43898" y1="41654" x2="43898" y2="41654"/>
                        <a14:foregroundMark x1="34843" y1="47779" x2="34843" y2="47779"/>
                        <a14:foregroundMark x1="58661" y1="39816" x2="58661" y2="39816"/>
                        <a14:foregroundMark x1="54724" y1="30475" x2="54724" y2="30475"/>
                        <a14:foregroundMark x1="54724" y1="41654" x2="54724" y2="41654"/>
                        <a14:foregroundMark x1="51083" y1="33691" x2="51083" y2="33691"/>
                        <a14:foregroundMark x1="49902" y1="46401" x2="49902" y2="46401"/>
                        <a14:foregroundMark x1="48425" y1="35069" x2="49311" y2="35069"/>
                        <a14:foregroundMark x1="51378" y1="37060" x2="51378" y2="37060"/>
                        <a14:foregroundMark x1="49016" y1="31394" x2="49016" y2="31394"/>
                        <a14:foregroundMark x1="50787" y1="30475" x2="50787" y2="30475"/>
                        <a14:foregroundMark x1="54724" y1="37979" x2="54134" y2="37979"/>
                        <a14:foregroundMark x1="52559" y1="33231" x2="52559" y2="33231"/>
                        <a14:foregroundMark x1="56791" y1="34609" x2="56791" y2="34609"/>
                        <a14:foregroundMark x1="64961" y1="41194" x2="64961" y2="41194"/>
                        <a14:foregroundMark x1="63780" y1="42573" x2="63780" y2="42573"/>
                        <a14:foregroundMark x1="68209" y1="55743" x2="68209" y2="55743"/>
                        <a14:foregroundMark x1="68209" y1="56202" x2="68209" y2="56202"/>
                        <a14:foregroundMark x1="65846" y1="48698" x2="65846" y2="48698"/>
                        <a14:foregroundMark x1="65256" y1="60490" x2="64075" y2="60949"/>
                        <a14:foregroundMark x1="58268" y1="60949" x2="58268" y2="60949"/>
                        <a14:foregroundMark x1="57677" y1="66922" x2="57677" y2="66922"/>
                        <a14:foregroundMark x1="58957" y1="70750" x2="58957" y2="70750"/>
                        <a14:foregroundMark x1="65846" y1="77335" x2="65846" y2="77335"/>
                        <a14:foregroundMark x1="70669" y1="70750" x2="70669" y2="70750"/>
                        <a14:foregroundMark x1="74311" y1="65544" x2="74311" y2="65544"/>
                        <a14:foregroundMark x1="67618" y1="43492" x2="67618" y2="43492"/>
                        <a14:foregroundMark x1="70965" y1="57121" x2="70079" y2="57121"/>
                        <a14:foregroundMark x1="66142" y1="53905" x2="66142" y2="53905"/>
                        <a14:foregroundMark x1="62500" y1="57121" x2="62500" y2="57121"/>
                        <a14:foregroundMark x1="61024" y1="59877" x2="61024" y2="59877"/>
                        <a14:foregroundMark x1="64961" y1="71669" x2="64961" y2="71669"/>
                        <a14:foregroundMark x1="67028" y1="69372" x2="67028" y2="69372"/>
                        <a14:foregroundMark x1="67323" y1="67841" x2="67323" y2="67841"/>
                        <a14:foregroundMark x1="72441" y1="59877" x2="72441" y2="59877"/>
                        <a14:foregroundMark x1="68209" y1="65544" x2="68209" y2="65544"/>
                        <a14:foregroundMark x1="49016" y1="95100" x2="49016" y2="95100"/>
                        <a14:foregroundMark x1="53839" y1="94640" x2="53839" y2="94640"/>
                        <a14:foregroundMark x1="42618" y1="96937" x2="42618" y2="96937"/>
                        <a14:foregroundMark x1="58661" y1="65084" x2="58661" y2="65084"/>
                        <a14:foregroundMark x1="54429" y1="77795" x2="54429" y2="77795"/>
                        <a14:foregroundMark x1="57087" y1="88515" x2="57087" y2="88515"/>
                        <a14:foregroundMark x1="55610" y1="82389" x2="55610" y2="82389"/>
                        <a14:foregroundMark x1="57972" y1="84380" x2="57972" y2="84380"/>
                        <a14:foregroundMark x1="60138" y1="89893" x2="60138" y2="89893"/>
                        <a14:foregroundMark x1="32382" y1="61868" x2="32382" y2="61868"/>
                        <a14:foregroundMark x1="33071" y1="70291" x2="33071" y2="70291"/>
                        <a14:foregroundMark x1="33957" y1="72129" x2="33957" y2="72129"/>
                        <a14:foregroundMark x1="34547" y1="75345" x2="34547" y2="75345"/>
                        <a14:foregroundMark x1="31496" y1="75345" x2="31496" y2="75345"/>
                        <a14:foregroundMark x1="33366" y1="61409" x2="33366" y2="61409"/>
                        <a14:foregroundMark x1="36024" y1="58040" x2="36024" y2="58040"/>
                        <a14:foregroundMark x1="32087" y1="54364" x2="32087" y2="54364"/>
                        <a14:foregroundMark x1="40256" y1="83308" x2="40256" y2="83308"/>
                        <a14:foregroundMark x1="35728" y1="79632" x2="35728" y2="79632"/>
                        <a14:foregroundMark x1="33071" y1="69372" x2="33071" y2="69372"/>
                        <a14:foregroundMark x1="29429" y1="52527" x2="29134" y2="54824"/>
                        <a14:foregroundMark x1="31201" y1="68453" x2="31201" y2="68453"/>
                        <a14:foregroundMark x1="32677" y1="75804" x2="32677" y2="75804"/>
                        <a14:foregroundMark x1="32087" y1="58499" x2="32087" y2="58499"/>
                        <a14:foregroundMark x1="36319" y1="57580" x2="36319" y2="57580"/>
                        <a14:foregroundMark x1="34252" y1="52527" x2="34252" y2="52527"/>
                        <a14:foregroundMark x1="33071" y1="50077" x2="33071" y2="50077"/>
                        <a14:foregroundMark x1="36614" y1="49617" x2="36614" y2="49617"/>
                        <a14:foregroundMark x1="36614" y1="55743" x2="36614" y2="55743"/>
                        <a14:foregroundMark x1="39075" y1="57580" x2="39075" y2="57580"/>
                        <a14:foregroundMark x1="33661" y1="67841" x2="33661" y2="67841"/>
                        <a14:foregroundMark x1="36024" y1="62328" x2="33661" y2="60949"/>
                        <a14:foregroundMark x1="41142" y1="64625" x2="38189" y2="66003"/>
                        <a14:foregroundMark x1="40551" y1="66922" x2="40551" y2="66922"/>
                        <a14:foregroundMark x1="39075" y1="78254" x2="39075" y2="78254"/>
                        <a14:foregroundMark x1="37205" y1="74426" x2="37205" y2="74426"/>
                        <a14:foregroundMark x1="35138" y1="72129" x2="35138" y2="72129"/>
                        <a14:foregroundMark x1="35138" y1="66003" x2="35138" y2="66003"/>
                        <a14:foregroundMark x1="35138" y1="59877" x2="35138" y2="59877"/>
                        <a14:foregroundMark x1="35138" y1="55743" x2="35138" y2="55743"/>
                        <a14:foregroundMark x1="34843" y1="53905" x2="34843" y2="53905"/>
                        <a14:foregroundMark x1="35433" y1="49158" x2="35433" y2="49158"/>
                        <a14:foregroundMark x1="33366" y1="43951" x2="33366" y2="43951"/>
                        <a14:foregroundMark x1="37500" y1="43951" x2="37500" y2="43951"/>
                        <a14:foregroundMark x1="37500" y1="49617" x2="37500" y2="49617"/>
                        <a14:foregroundMark x1="38189" y1="48698" x2="38189" y2="48698"/>
                        <a14:foregroundMark x1="39665" y1="48698" x2="39665" y2="48698"/>
                        <a14:foregroundMark x1="40551" y1="58499" x2="40551" y2="58499"/>
                        <a14:foregroundMark x1="40551" y1="61409" x2="40551" y2="61409"/>
                        <a14:foregroundMark x1="40846" y1="68913" x2="40846" y2="74885"/>
                        <a14:foregroundMark x1="37795" y1="81470" x2="36614" y2="81470"/>
                        <a14:foregroundMark x1="34843" y1="80551" x2="34252" y2="79632"/>
                        <a14:foregroundMark x1="33366" y1="78254" x2="33366" y2="78254"/>
                        <a14:foregroundMark x1="29429" y1="71669" x2="29429" y2="71669"/>
                        <a14:foregroundMark x1="39370" y1="79632" x2="39370" y2="79632"/>
                        <a14:foregroundMark x1="39665" y1="80551" x2="43307" y2="83767"/>
                        <a14:foregroundMark x1="43602" y1="86217" x2="43602" y2="86217"/>
                        <a14:foregroundMark x1="45374" y1="86677" x2="45374" y2="86677"/>
                        <a14:foregroundMark x1="45374" y1="89893" x2="45374" y2="89893"/>
                        <a14:foregroundMark x1="42618" y1="70750" x2="42618" y2="70750"/>
                        <a14:foregroundMark x1="44488" y1="72588" x2="44488" y2="72588"/>
                        <a14:foregroundMark x1="44488" y1="67841" x2="44488" y2="67841"/>
                        <a14:foregroundMark x1="47736" y1="63706" x2="47736" y2="63706"/>
                        <a14:foregroundMark x1="49311" y1="61409" x2="49311" y2="61409"/>
                        <a14:foregroundMark x1="50197" y1="57580" x2="50197" y2="57580"/>
                        <a14:foregroundMark x1="51673" y1="57580" x2="51673" y2="57580"/>
                        <a14:foregroundMark x1="50787" y1="52986" x2="50787" y2="52986"/>
                        <a14:foregroundMark x1="52264" y1="60490" x2="52264" y2="60490"/>
                        <a14:foregroundMark x1="59252" y1="66922" x2="59252" y2="66922"/>
                        <a14:foregroundMark x1="63091" y1="67381" x2="63091" y2="67381"/>
                        <a14:foregroundMark x1="70374" y1="65084" x2="70374" y2="65084"/>
                        <a14:foregroundMark x1="71555" y1="61409" x2="71555" y2="61409"/>
                        <a14:foregroundMark x1="69193" y1="52527" x2="69193" y2="52527"/>
                        <a14:foregroundMark x1="60728" y1="49617" x2="60728" y2="49617"/>
                        <a14:foregroundMark x1="59547" y1="58959" x2="59547" y2="58959"/>
                        <a14:foregroundMark x1="57677" y1="59418" x2="57677" y2="59418"/>
                        <a14:foregroundMark x1="57087" y1="59877" x2="57087" y2="59877"/>
                        <a14:foregroundMark x1="60433" y1="82848" x2="60433" y2="82848"/>
                        <a14:foregroundMark x1="60433" y1="75345" x2="60433" y2="75345"/>
                        <a14:foregroundMark x1="29724" y1="58040" x2="29724" y2="58040"/>
                        <a14:foregroundMark x1="31496" y1="57580" x2="31496" y2="57580"/>
                        <a14:foregroundMark x1="33366" y1="58959" x2="33071" y2="50536"/>
                        <a14:foregroundMark x1="33366" y1="58959" x2="33366" y2="58959"/>
                        <a14:foregroundMark x1="34547" y1="57580" x2="34547" y2="57580"/>
                        <a14:foregroundMark x1="41437" y1="52527" x2="40256" y2="52527"/>
                        <a14:foregroundMark x1="34547" y1="55283" x2="34547" y2="55283"/>
                        <a14:foregroundMark x1="34252" y1="64625" x2="34252" y2="66922"/>
                        <a14:foregroundMark x1="34252" y1="68453" x2="34252" y2="68453"/>
                        <a14:foregroundMark x1="33957" y1="71210" x2="33957" y2="71210"/>
                        <a14:foregroundMark x1="39665" y1="71669" x2="39665" y2="71669"/>
                        <a14:foregroundMark x1="31791" y1="65084" x2="31496" y2="65084"/>
                        <a14:foregroundMark x1="30020" y1="61409" x2="30020" y2="61409"/>
                        <a14:foregroundMark x1="33071" y1="58499" x2="33071" y2="58499"/>
                        <a14:foregroundMark x1="38189" y1="56202" x2="38189" y2="56202"/>
                        <a14:foregroundMark x1="41732" y1="56202" x2="41732" y2="56202"/>
                        <a14:foregroundMark x1="44488" y1="58040" x2="44488" y2="58040"/>
                        <a14:foregroundMark x1="40551" y1="65544" x2="40551" y2="65544"/>
                        <a14:foregroundMark x1="40256" y1="72588" x2="40256" y2="72588"/>
                        <a14:foregroundMark x1="38189" y1="77335" x2="38189" y2="77335"/>
                        <a14:foregroundMark x1="34547" y1="68453" x2="34547" y2="68453"/>
                        <a14:foregroundMark x1="33661" y1="64165" x2="33957" y2="57580"/>
                        <a14:foregroundMark x1="33957" y1="57121" x2="33957" y2="57121"/>
                        <a14:foregroundMark x1="32382" y1="52527" x2="32382" y2="52527"/>
                        <a14:foregroundMark x1="32087" y1="58959" x2="32087" y2="58959"/>
                        <a14:foregroundMark x1="30906" y1="52527" x2="30906" y2="52527"/>
                        <a14:foregroundMark x1="32087" y1="43492" x2="32087" y2="43492"/>
                        <a14:foregroundMark x1="38780" y1="49158" x2="38780" y2="49158"/>
                        <a14:foregroundMark x1="36024" y1="50077" x2="36024" y2="50077"/>
                        <a14:foregroundMark x1="35728" y1="61409" x2="35728" y2="61409"/>
                        <a14:foregroundMark x1="36024" y1="61868" x2="36024" y2="61868"/>
                        <a14:foregroundMark x1="34252" y1="76876" x2="34252" y2="76876"/>
                        <a14:foregroundMark x1="34547" y1="77795" x2="34547" y2="77795"/>
                        <a14:foregroundMark x1="36614" y1="71669" x2="36614" y2="71669"/>
                        <a14:foregroundMark x1="39961" y1="72588" x2="39961" y2="72588"/>
                        <a14:foregroundMark x1="38780" y1="67841" x2="38780" y2="67841"/>
                        <a14:foregroundMark x1="38189" y1="67381" x2="38189" y2="67381"/>
                        <a14:foregroundMark x1="37795" y1="63247" x2="37795" y2="63247"/>
                        <a14:foregroundMark x1="37500" y1="63247" x2="36614" y2="61868"/>
                        <a14:foregroundMark x1="39665" y1="72129" x2="39665" y2="72129"/>
                        <a14:foregroundMark x1="40551" y1="76876" x2="40551" y2="76876"/>
                        <a14:foregroundMark x1="35433" y1="70291" x2="35433" y2="70291"/>
                        <a14:foregroundMark x1="36319" y1="63247" x2="36319" y2="63247"/>
                        <a14:foregroundMark x1="36319" y1="59877" x2="36319" y2="59877"/>
                        <a14:foregroundMark x1="36024" y1="58499" x2="36024" y2="58499"/>
                        <a14:foregroundMark x1="33071" y1="55743" x2="33071" y2="56202"/>
                        <a14:foregroundMark x1="32677" y1="64625" x2="32677" y2="64625"/>
                        <a14:foregroundMark x1="35138" y1="67381" x2="36024" y2="67381"/>
                        <a14:foregroundMark x1="34252" y1="59877" x2="33957" y2="59418"/>
                        <a14:foregroundMark x1="35433" y1="70291" x2="35433" y2="70291"/>
                        <a14:foregroundMark x1="34252" y1="60490" x2="34252" y2="60490"/>
                        <a14:foregroundMark x1="33366" y1="68913" x2="33366" y2="68913"/>
                        <a14:foregroundMark x1="34843" y1="68913" x2="34843" y2="68913"/>
                        <a14:foregroundMark x1="36024" y1="77335" x2="36024" y2="77335"/>
                        <a14:foregroundMark x1="36909" y1="69832" x2="38189" y2="69832"/>
                        <a14:foregroundMark x1="39961" y1="69832" x2="39961" y2="69832"/>
                        <a14:foregroundMark x1="39961" y1="69832" x2="39961" y2="69832"/>
                        <a14:foregroundMark x1="42618" y1="69832" x2="42618" y2="69832"/>
                        <a14:foregroundMark x1="41732" y1="78714" x2="41732" y2="78714"/>
                        <a14:foregroundMark x1="41732" y1="78714" x2="41732" y2="78714"/>
                        <a14:foregroundMark x1="41732" y1="74426" x2="41732" y2="74426"/>
                        <a14:foregroundMark x1="39075" y1="68913" x2="39075" y2="66462"/>
                        <a14:foregroundMark x1="39075" y1="66462" x2="39075" y2="66462"/>
                        <a14:foregroundMark x1="39075" y1="62787" x2="39075" y2="62787"/>
                        <a14:foregroundMark x1="34252" y1="73966" x2="34252" y2="73966"/>
                        <a14:foregroundMark x1="35138" y1="76876" x2="35138" y2="76876"/>
                        <a14:foregroundMark x1="36909" y1="80092" x2="36909" y2="80092"/>
                        <a14:foregroundMark x1="40551" y1="80092" x2="40551" y2="80092"/>
                        <a14:foregroundMark x1="42323" y1="80551" x2="42323" y2="80551"/>
                        <a14:foregroundMark x1="39665" y1="64625" x2="39665" y2="64625"/>
                        <a14:foregroundMark x1="39075" y1="64625" x2="39075" y2="64625"/>
                        <a14:foregroundMark x1="34843" y1="59877" x2="34843" y2="59877"/>
                        <a14:foregroundMark x1="31496" y1="64165" x2="31496" y2="65544"/>
                        <a14:foregroundMark x1="33366" y1="59418" x2="33366" y2="59418"/>
                        <a14:foregroundMark x1="36909" y1="59418" x2="36909" y2="59418"/>
                        <a14:foregroundMark x1="40256" y1="61868" x2="40256" y2="61868"/>
                        <a14:foregroundMark x1="40846" y1="61868" x2="42323" y2="62328"/>
                        <a14:foregroundMark x1="39665" y1="77335" x2="39665" y2="77335"/>
                        <a14:foregroundMark x1="34547" y1="69832" x2="34547" y2="69832"/>
                        <a14:foregroundMark x1="37205" y1="73047" x2="37205" y2="73047"/>
                        <a14:foregroundMark x1="37205" y1="73047" x2="37205" y2="73047"/>
                        <a14:foregroundMark x1="37205" y1="73047" x2="37205" y2="73047"/>
                        <a14:foregroundMark x1="36909" y1="75804" x2="36909" y2="75804"/>
                        <a14:foregroundMark x1="32382" y1="70291" x2="31496" y2="69832"/>
                        <a14:foregroundMark x1="39370" y1="64625" x2="39370" y2="64625"/>
                        <a14:foregroundMark x1="36909" y1="70750" x2="36909" y2="70750"/>
                        <a14:foregroundMark x1="38780" y1="70291" x2="39961" y2="70291"/>
                        <a14:foregroundMark x1="41437" y1="70291" x2="41437" y2="70291"/>
                        <a14:foregroundMark x1="42028" y1="70291" x2="42028" y2="70291"/>
                        <a14:foregroundMark x1="44783" y1="73047" x2="44783" y2="73047"/>
                        <a14:foregroundMark x1="45079" y1="73966" x2="45079" y2="73966"/>
                        <a14:foregroundMark x1="45079" y1="74885" x2="45079" y2="74885"/>
                        <a14:foregroundMark x1="45079" y1="75804" x2="45079" y2="75804"/>
                        <a14:foregroundMark x1="44488" y1="77335" x2="44488" y2="77335"/>
                        <a14:foregroundMark x1="41732" y1="64625" x2="41732" y2="64625"/>
                        <a14:foregroundMark x1="42913" y1="64165" x2="42913" y2="64165"/>
                        <a14:foregroundMark x1="43602" y1="64165" x2="43602" y2="64165"/>
                        <a14:foregroundMark x1="32677" y1="59877" x2="32677" y2="59877"/>
                        <a14:foregroundMark x1="31496" y1="64165" x2="32382" y2="64625"/>
                        <a14:foregroundMark x1="36909" y1="67841" x2="38484" y2="67841"/>
                        <a14:foregroundMark x1="39370" y1="69372" x2="39370" y2="69372"/>
                        <a14:foregroundMark x1="42323" y1="77795" x2="42323" y2="77795"/>
                        <a14:foregroundMark x1="42028" y1="80551" x2="42028" y2="80551"/>
                        <a14:foregroundMark x1="38780" y1="77335" x2="35433" y2="71669"/>
                        <a14:foregroundMark x1="32382" y1="77335" x2="32382" y2="77335"/>
                      </a14:backgroundRemoval>
                    </a14:imgEffect>
                  </a14:imgLayer>
                </a14:imgProps>
              </a:ext>
              <a:ext uri="{28A0092B-C50C-407E-A947-70E740481C1C}">
                <a14:useLocalDpi xmlns:a14="http://schemas.microsoft.com/office/drawing/2010/main" val="0"/>
              </a:ext>
            </a:extLst>
          </a:blip>
          <a:stretch>
            <a:fillRect/>
          </a:stretch>
        </p:blipFill>
        <p:spPr>
          <a:xfrm>
            <a:off x="5563550" y="1641230"/>
            <a:ext cx="7788687" cy="5005918"/>
          </a:xfrm>
          <a:prstGeom prst="rect">
            <a:avLst/>
          </a:prstGeom>
        </p:spPr>
      </p:pic>
    </p:spTree>
    <p:extLst>
      <p:ext uri="{BB962C8B-B14F-4D97-AF65-F5344CB8AC3E}">
        <p14:creationId xmlns:p14="http://schemas.microsoft.com/office/powerpoint/2010/main" val="4243262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type="title"/>
          </p:nvPr>
        </p:nvSpPr>
        <p:spPr>
          <a:xfrm>
            <a:off x="2437590" y="680724"/>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Tahoma" panose="020B0604030504040204" pitchFamily="34" charset="0"/>
                <a:cs typeface="Tahoma" panose="020B0604030504040204" pitchFamily="34" charset="0"/>
                <a:sym typeface="Arial" panose="020B0604020202020204" pitchFamily="34" charset="0"/>
              </a:rPr>
              <a:t>Options for Time: </a:t>
            </a:r>
            <a:br>
              <a:rPr lang="en-US" altLang="en-US" sz="4922" dirty="0">
                <a:solidFill>
                  <a:srgbClr val="003087"/>
                </a:solidFill>
                <a:latin typeface="+mj-lt"/>
                <a:ea typeface="Tahoma" panose="020B0604030504040204" pitchFamily="34" charset="0"/>
                <a:cs typeface="Tahoma" panose="020B0604030504040204" pitchFamily="34" charset="0"/>
                <a:sym typeface="Arial" panose="020B0604020202020204" pitchFamily="34" charset="0"/>
              </a:rPr>
            </a:br>
            <a:r>
              <a:rPr lang="en-US" altLang="en-US" sz="4922" dirty="0">
                <a:solidFill>
                  <a:srgbClr val="003087"/>
                </a:solidFill>
                <a:latin typeface="+mj-lt"/>
                <a:ea typeface="Tahoma" panose="020B0604030504040204" pitchFamily="34" charset="0"/>
                <a:cs typeface="Tahoma" panose="020B0604030504040204" pitchFamily="34" charset="0"/>
                <a:sym typeface="Arial" panose="020B0604020202020204" pitchFamily="34" charset="0"/>
              </a:rPr>
              <a:t>Gradual Return to Work</a:t>
            </a:r>
          </a:p>
        </p:txBody>
      </p:sp>
      <p:sp>
        <p:nvSpPr>
          <p:cNvPr id="157700" name="Rectangle 3"/>
          <p:cNvSpPr>
            <a:spLocks/>
          </p:cNvSpPr>
          <p:nvPr/>
        </p:nvSpPr>
        <p:spPr bwMode="auto">
          <a:xfrm>
            <a:off x="2039002" y="2720611"/>
            <a:ext cx="9613735" cy="41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4200"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Women need 6 weeks </a:t>
            </a:r>
            <a:r>
              <a:rPr kumimoji="0" lang="en-US" altLang="en-US" sz="4200" b="0" i="1"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minimum </a:t>
            </a:r>
            <a:r>
              <a:rPr kumimoji="0" lang="en-US" altLang="en-US" sz="4200"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for recovery; 18 weeks is optimal</a:t>
            </a:r>
            <a:endParaRPr kumimoji="0" lang="en-US" altLang="en-US" sz="4200" b="0" i="0" u="none" strike="noStrike" kern="1200" cap="none" spc="0" normalizeH="0" baseline="3000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rPr>
              <a:t>*Adequate leave could increase breastfeeding enough to prevent 0.6 to 1.0 post neonatal deaths per 1,000 births</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22167"/>
              </a:solidFill>
              <a:effectLst/>
              <a:uLnTx/>
              <a:uFillTx/>
              <a:latin typeface="Verdana"/>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rgbClr val="022167"/>
                </a:solidFill>
                <a:effectLst/>
                <a:uLnTx/>
                <a:uFillTx/>
                <a:latin typeface="Verdana"/>
                <a:ea typeface="ＭＳ Ｐゴシック" panose="020B0600070205080204" pitchFamily="34" charset="-128"/>
                <a:cs typeface="+mn-cs"/>
                <a:sym typeface="Gill Sans" charset="0"/>
              </a:rPr>
              <a:t>Ruhm</a:t>
            </a:r>
            <a:r>
              <a:rPr kumimoji="0" lang="en-US" altLang="en-US" sz="2000" b="0" i="0" u="none" strike="noStrike" kern="1200" cap="none" spc="0" normalizeH="0" baseline="0" noProof="0" dirty="0">
                <a:ln>
                  <a:noFill/>
                </a:ln>
                <a:solidFill>
                  <a:srgbClr val="022167"/>
                </a:solidFill>
                <a:effectLst/>
                <a:uLnTx/>
                <a:uFillTx/>
                <a:latin typeface="Verdana"/>
                <a:ea typeface="ＭＳ Ｐゴシック" panose="020B0600070205080204" pitchFamily="34" charset="-128"/>
                <a:cs typeface="+mn-cs"/>
                <a:sym typeface="Gill Sans" charset="0"/>
              </a:rPr>
              <a:t> C. Parental leave and child health. </a:t>
            </a:r>
            <a:r>
              <a:rPr kumimoji="0" lang="en-US" altLang="en-US" sz="2000" b="0" i="1" u="none" strike="noStrike" kern="1200" cap="none" spc="0" normalizeH="0" baseline="0" noProof="0" dirty="0">
                <a:ln>
                  <a:noFill/>
                </a:ln>
                <a:solidFill>
                  <a:srgbClr val="022167"/>
                </a:solidFill>
                <a:effectLst/>
                <a:uLnTx/>
                <a:uFillTx/>
                <a:latin typeface="Verdana"/>
                <a:ea typeface="ＭＳ Ｐゴシック" panose="020B0600070205080204" pitchFamily="34" charset="-128"/>
                <a:cs typeface="+mn-cs"/>
                <a:sym typeface="Gill Sans" charset="0"/>
              </a:rPr>
              <a:t>Journal of Health Economics.2000;19:931-960</a:t>
            </a:r>
            <a:endParaRPr kumimoji="0" lang="en-US" altLang="en-US" sz="2000" b="0" i="0" u="none" strike="noStrike" kern="1200" cap="none" spc="0" normalizeH="0" baseline="0" noProof="0" dirty="0">
              <a:ln>
                <a:noFill/>
              </a:ln>
              <a:solidFill>
                <a:srgbClr val="022167"/>
              </a:solidFill>
              <a:effectLst/>
              <a:uLnTx/>
              <a:uFillTx/>
              <a:latin typeface="Verdana"/>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4200" b="0" i="1" u="none" strike="noStrike" kern="1200" cap="none" spc="0" normalizeH="0" baseline="3000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4200" b="0" i="0" u="none" strike="noStrike" kern="1200" cap="none" spc="0" normalizeH="0" baseline="0" noProof="0" dirty="0">
              <a:ln>
                <a:noFill/>
              </a:ln>
              <a:solidFill>
                <a:srgbClr val="022167"/>
              </a:solidFill>
              <a:effectLst/>
              <a:uLnTx/>
              <a:uFillTx/>
              <a:latin typeface="Calibri" panose="020F0502020204030204" pitchFamily="34" charset="0"/>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1618686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753958" y="612775"/>
            <a:ext cx="8466268" cy="742950"/>
          </a:xfrm>
        </p:spPr>
        <p:txBody>
          <a:bodyPr/>
          <a:lstStyle/>
          <a:p>
            <a:pPr eaLnBrk="1" hangingPunct="1"/>
            <a:r>
              <a:rPr lang="en-US" altLang="en-US" dirty="0">
                <a:solidFill>
                  <a:srgbClr val="003087"/>
                </a:solidFill>
              </a:rPr>
              <a:t>Breastfeeding Support: </a:t>
            </a:r>
            <a:br>
              <a:rPr lang="en-US" altLang="en-US" dirty="0">
                <a:solidFill>
                  <a:srgbClr val="003087"/>
                </a:solidFill>
              </a:rPr>
            </a:br>
            <a:r>
              <a:rPr lang="en-US" altLang="en-US" dirty="0">
                <a:solidFill>
                  <a:srgbClr val="003087"/>
                </a:solidFill>
              </a:rPr>
              <a:t>The Public Health Case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4EA35-19B0-4E36-83A4-2B75AC138242}" type="slidenum">
              <a:rPr kumimoji="0" lang="en-US" sz="1200" b="0" i="0" u="none" strike="noStrike" kern="1200" cap="none" spc="0" normalizeH="0" baseline="0" noProof="0">
                <a:ln>
                  <a:noFill/>
                </a:ln>
                <a:solidFill>
                  <a:srgbClr val="6DABE4">
                    <a:lumMod val="5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6DABE4">
                  <a:lumMod val="50000"/>
                </a:srgbClr>
              </a:solidFill>
              <a:effectLst/>
              <a:uLnTx/>
              <a:uFillTx/>
              <a:latin typeface="Verdana"/>
              <a:ea typeface="+mn-ea"/>
              <a:cs typeface="+mn-cs"/>
            </a:endParaRPr>
          </a:p>
        </p:txBody>
      </p:sp>
      <p:sp>
        <p:nvSpPr>
          <p:cNvPr id="8" name="TextBox 7"/>
          <p:cNvSpPr txBox="1"/>
          <p:nvPr/>
        </p:nvSpPr>
        <p:spPr>
          <a:xfrm>
            <a:off x="3630612" y="2310318"/>
            <a:ext cx="6289675" cy="30469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4" normalizeH="0" baseline="0" noProof="0" dirty="0">
                <a:ln>
                  <a:noFill/>
                </a:ln>
                <a:solidFill>
                  <a:srgbClr val="00214E"/>
                </a:solidFill>
                <a:effectLst/>
                <a:uLnTx/>
                <a:uFillTx/>
                <a:latin typeface="Verdana"/>
                <a:ea typeface="+mn-ea"/>
                <a:cs typeface="Calibri"/>
              </a:rPr>
              <a:t>Increased breastfeeding</a:t>
            </a:r>
            <a:r>
              <a:rPr kumimoji="0" lang="en-US" sz="3200" b="1" i="0" u="none" strike="noStrike" kern="1200" cap="none" spc="-11" normalizeH="0" baseline="0" noProof="0" dirty="0">
                <a:ln>
                  <a:noFill/>
                </a:ln>
                <a:solidFill>
                  <a:srgbClr val="00214E"/>
                </a:solidFill>
                <a:effectLst/>
                <a:uLnTx/>
                <a:uFillTx/>
                <a:latin typeface="Verdana"/>
                <a:ea typeface="+mn-ea"/>
                <a:cs typeface="Calibri"/>
              </a:rPr>
              <a:t> </a:t>
            </a:r>
            <a:r>
              <a:rPr kumimoji="0" lang="en-US" sz="3200" b="1" i="0" u="none" strike="noStrike" kern="1200" cap="none" spc="-15" normalizeH="0" baseline="0" noProof="0" dirty="0">
                <a:ln>
                  <a:noFill/>
                </a:ln>
                <a:solidFill>
                  <a:srgbClr val="00214E"/>
                </a:solidFill>
                <a:effectLst/>
                <a:uLnTx/>
                <a:uFillTx/>
                <a:latin typeface="Verdana"/>
                <a:ea typeface="+mn-ea"/>
                <a:cs typeface="Calibri"/>
              </a:rPr>
              <a:t>could</a:t>
            </a:r>
            <a:r>
              <a:rPr kumimoji="0" lang="en-US" sz="3200" b="1" i="0" u="none" strike="noStrike" kern="1200" cap="none" spc="-4" normalizeH="0" baseline="0" noProof="0" dirty="0">
                <a:ln>
                  <a:noFill/>
                </a:ln>
                <a:solidFill>
                  <a:srgbClr val="00214E"/>
                </a:solidFill>
                <a:effectLst/>
                <a:uLnTx/>
                <a:uFillTx/>
                <a:latin typeface="Verdana"/>
                <a:ea typeface="+mn-ea"/>
                <a:cs typeface="Calibri"/>
              </a:rPr>
              <a:t> </a:t>
            </a:r>
            <a:r>
              <a:rPr kumimoji="0" lang="en-US" sz="3200" b="1" i="0" u="none" strike="noStrike" kern="1200" cap="none" spc="0" normalizeH="0" baseline="0" noProof="0" dirty="0">
                <a:ln>
                  <a:noFill/>
                </a:ln>
                <a:solidFill>
                  <a:srgbClr val="00214E"/>
                </a:solidFill>
                <a:effectLst/>
                <a:uLnTx/>
                <a:uFillTx/>
                <a:latin typeface="Verdana"/>
                <a:ea typeface="+mn-ea"/>
                <a:cs typeface="Calibri"/>
              </a:rPr>
              <a:t>p</a:t>
            </a:r>
            <a:r>
              <a:rPr kumimoji="0" lang="en-US" sz="3200" b="1" i="0" u="none" strike="noStrike" kern="1200" cap="none" spc="-38" normalizeH="0" baseline="0" noProof="0" dirty="0">
                <a:ln>
                  <a:noFill/>
                </a:ln>
                <a:solidFill>
                  <a:srgbClr val="00214E"/>
                </a:solidFill>
                <a:effectLst/>
                <a:uLnTx/>
                <a:uFillTx/>
                <a:latin typeface="Verdana"/>
                <a:ea typeface="+mn-ea"/>
                <a:cs typeface="Calibri"/>
              </a:rPr>
              <a:t>r</a:t>
            </a:r>
            <a:r>
              <a:rPr kumimoji="0" lang="en-US" sz="3200" b="1" i="0" u="none" strike="noStrike" kern="1200" cap="none" spc="-15" normalizeH="0" baseline="0" noProof="0" dirty="0">
                <a:ln>
                  <a:noFill/>
                </a:ln>
                <a:solidFill>
                  <a:srgbClr val="00214E"/>
                </a:solidFill>
                <a:effectLst/>
                <a:uLnTx/>
                <a:uFillTx/>
                <a:latin typeface="Verdana"/>
                <a:ea typeface="+mn-ea"/>
                <a:cs typeface="Calibri"/>
              </a:rPr>
              <a:t>e</a:t>
            </a:r>
            <a:r>
              <a:rPr kumimoji="0" lang="en-US" sz="3200" b="1" i="0" u="none" strike="noStrike" kern="1200" cap="none" spc="-26" normalizeH="0" baseline="0" noProof="0" dirty="0">
                <a:ln>
                  <a:noFill/>
                </a:ln>
                <a:solidFill>
                  <a:srgbClr val="00214E"/>
                </a:solidFill>
                <a:effectLst/>
                <a:uLnTx/>
                <a:uFillTx/>
                <a:latin typeface="Verdana"/>
                <a:ea typeface="+mn-ea"/>
                <a:cs typeface="Calibri"/>
              </a:rPr>
              <a:t>v</a:t>
            </a:r>
            <a:r>
              <a:rPr kumimoji="0" lang="en-US" sz="3200" b="1" i="0" u="none" strike="noStrike" kern="1200" cap="none" spc="0" normalizeH="0" baseline="0" noProof="0" dirty="0">
                <a:ln>
                  <a:noFill/>
                </a:ln>
                <a:solidFill>
                  <a:srgbClr val="00214E"/>
                </a:solidFill>
                <a:effectLst/>
                <a:uLnTx/>
                <a:uFillTx/>
                <a:latin typeface="Verdana"/>
                <a:ea typeface="+mn-ea"/>
                <a:cs typeface="Calibri"/>
              </a:rPr>
              <a:t>e</a:t>
            </a:r>
            <a:r>
              <a:rPr kumimoji="0" lang="en-US" sz="3200" b="1" i="0" u="none" strike="noStrike" kern="1200" cap="none" spc="-45" normalizeH="0" baseline="0" noProof="0" dirty="0">
                <a:ln>
                  <a:noFill/>
                </a:ln>
                <a:solidFill>
                  <a:srgbClr val="00214E"/>
                </a:solidFill>
                <a:effectLst/>
                <a:uLnTx/>
                <a:uFillTx/>
                <a:latin typeface="Verdana"/>
                <a:ea typeface="+mn-ea"/>
                <a:cs typeface="Calibri"/>
              </a:rPr>
              <a:t>n</a:t>
            </a:r>
            <a:r>
              <a:rPr kumimoji="0" lang="en-US" sz="3200" b="1" i="0" u="none" strike="noStrike" kern="1200" cap="none" spc="-11" normalizeH="0" baseline="0" noProof="0" dirty="0">
                <a:ln>
                  <a:noFill/>
                </a:ln>
                <a:solidFill>
                  <a:srgbClr val="00214E"/>
                </a:solidFill>
                <a:effectLst/>
                <a:uLnTx/>
                <a:uFillTx/>
                <a:latin typeface="Verdana"/>
                <a:ea typeface="+mn-ea"/>
                <a:cs typeface="Calibri"/>
              </a:rPr>
              <a:t>t</a:t>
            </a:r>
            <a:r>
              <a:rPr kumimoji="0" lang="en-US" sz="3200" b="1" i="0" u="none" strike="noStrike" kern="1200" cap="none" spc="-8" normalizeH="0" baseline="0" noProof="0" dirty="0">
                <a:ln>
                  <a:noFill/>
                </a:ln>
                <a:solidFill>
                  <a:srgbClr val="00214E"/>
                </a:solidFill>
                <a:effectLst/>
                <a:uLnTx/>
                <a:uFillTx/>
                <a:latin typeface="Verdana"/>
                <a:ea typeface="+mn-ea"/>
                <a:cs typeface="Calibri"/>
              </a:rPr>
              <a:t> </a:t>
            </a:r>
            <a:r>
              <a:rPr kumimoji="0" lang="en-US" sz="3200" b="1" i="0" u="none" strike="noStrike" kern="1200" cap="none" spc="0" normalizeH="0" baseline="0" noProof="0" dirty="0">
                <a:ln>
                  <a:noFill/>
                </a:ln>
                <a:solidFill>
                  <a:srgbClr val="00214E"/>
                </a:solidFill>
                <a:effectLst/>
                <a:uLnTx/>
                <a:uFillTx/>
                <a:latin typeface="Verdana"/>
                <a:ea typeface="+mn-ea"/>
                <a:cs typeface="Calibri"/>
              </a:rPr>
              <a:t>mo</a:t>
            </a:r>
            <a:r>
              <a:rPr kumimoji="0" lang="en-US" sz="3200" b="1" i="0" u="none" strike="noStrike" kern="1200" cap="none" spc="-38" normalizeH="0" baseline="0" noProof="0" dirty="0">
                <a:ln>
                  <a:noFill/>
                </a:ln>
                <a:solidFill>
                  <a:srgbClr val="00214E"/>
                </a:solidFill>
                <a:effectLst/>
                <a:uLnTx/>
                <a:uFillTx/>
                <a:latin typeface="Verdana"/>
                <a:ea typeface="+mn-ea"/>
                <a:cs typeface="Calibri"/>
              </a:rPr>
              <a:t>r</a:t>
            </a:r>
            <a:r>
              <a:rPr kumimoji="0" lang="en-US" sz="3200" b="1" i="0" u="none" strike="noStrike" kern="1200" cap="none" spc="0" normalizeH="0" baseline="0" noProof="0" dirty="0">
                <a:ln>
                  <a:noFill/>
                </a:ln>
                <a:solidFill>
                  <a:srgbClr val="00214E"/>
                </a:solidFill>
                <a:effectLst/>
                <a:uLnTx/>
                <a:uFillTx/>
                <a:latin typeface="Verdana"/>
                <a:ea typeface="+mn-ea"/>
                <a:cs typeface="Calibri"/>
              </a:rPr>
              <a:t>e</a:t>
            </a:r>
            <a:r>
              <a:rPr kumimoji="0" lang="en-US" sz="3200" b="1" i="0" u="none" strike="noStrike" kern="1200" cap="none" spc="-11" normalizeH="0" baseline="0" noProof="0" dirty="0">
                <a:ln>
                  <a:noFill/>
                </a:ln>
                <a:solidFill>
                  <a:srgbClr val="00214E"/>
                </a:solidFill>
                <a:effectLst/>
                <a:uLnTx/>
                <a:uFillTx/>
                <a:latin typeface="Verdana"/>
                <a:ea typeface="+mn-ea"/>
                <a:cs typeface="Calibri"/>
              </a:rPr>
              <a:t> </a:t>
            </a:r>
            <a:r>
              <a:rPr kumimoji="0" lang="en-US" sz="3200" b="1" i="0" u="none" strike="noStrike" kern="1200" cap="none" spc="-15" normalizeH="0" baseline="0" noProof="0" dirty="0">
                <a:ln>
                  <a:noFill/>
                </a:ln>
                <a:solidFill>
                  <a:srgbClr val="00214E"/>
                </a:solidFill>
                <a:effectLst/>
                <a:uLnTx/>
                <a:uFillTx/>
                <a:latin typeface="Verdana"/>
                <a:ea typeface="+mn-ea"/>
                <a:cs typeface="Calibri"/>
              </a:rPr>
              <a:t>t</a:t>
            </a:r>
            <a:r>
              <a:rPr kumimoji="0" lang="en-US" sz="3200" b="1" i="0" u="none" strike="noStrike" kern="1200" cap="none" spc="-19" normalizeH="0" baseline="0" noProof="0" dirty="0">
                <a:ln>
                  <a:noFill/>
                </a:ln>
                <a:solidFill>
                  <a:srgbClr val="00214E"/>
                </a:solidFill>
                <a:effectLst/>
                <a:uLnTx/>
                <a:uFillTx/>
                <a:latin typeface="Verdana"/>
                <a:ea typeface="+mn-ea"/>
                <a:cs typeface="Calibri"/>
              </a:rPr>
              <a:t>han</a:t>
            </a:r>
            <a:r>
              <a:rPr kumimoji="0" lang="en-US" sz="3200" b="1" i="0" u="none" strike="noStrike" kern="1200" cap="none" spc="8" normalizeH="0" baseline="0" noProof="0" dirty="0">
                <a:ln>
                  <a:noFill/>
                </a:ln>
                <a:solidFill>
                  <a:srgbClr val="00214E"/>
                </a:solidFill>
                <a:effectLst/>
                <a:uLnTx/>
                <a:uFillTx/>
                <a:latin typeface="Verdana"/>
                <a:ea typeface="+mn-ea"/>
                <a:cs typeface="Calibri"/>
              </a:rPr>
              <a:t> </a:t>
            </a:r>
            <a:r>
              <a:rPr kumimoji="0" lang="en-US" sz="3200" b="1" i="0" u="none" strike="noStrike" kern="1200" cap="none" spc="0" normalizeH="0" baseline="0" noProof="0" dirty="0">
                <a:ln>
                  <a:noFill/>
                </a:ln>
                <a:solidFill>
                  <a:srgbClr val="00214E"/>
                </a:solidFill>
                <a:effectLst/>
                <a:uLnTx/>
                <a:uFillTx/>
                <a:latin typeface="Verdana"/>
                <a:ea typeface="+mn-ea"/>
                <a:cs typeface="Calibri"/>
              </a:rPr>
              <a:t>700 </a:t>
            </a:r>
            <a:r>
              <a:rPr kumimoji="0" lang="en-US" sz="3200" b="1" i="0" u="none" strike="noStrike" kern="1200" cap="none" spc="-45" normalizeH="0" baseline="0" noProof="0" dirty="0">
                <a:ln>
                  <a:noFill/>
                </a:ln>
                <a:solidFill>
                  <a:srgbClr val="00214E"/>
                </a:solidFill>
                <a:effectLst/>
                <a:uLnTx/>
                <a:uFillTx/>
                <a:latin typeface="Verdana"/>
                <a:ea typeface="+mn-ea"/>
                <a:cs typeface="Calibri"/>
              </a:rPr>
              <a:t>U</a:t>
            </a:r>
            <a:r>
              <a:rPr kumimoji="0" lang="en-US" sz="3200" b="1" i="0" u="none" strike="noStrike" kern="1200" cap="none" spc="-4" normalizeH="0" baseline="0" noProof="0" dirty="0">
                <a:ln>
                  <a:noFill/>
                </a:ln>
                <a:solidFill>
                  <a:srgbClr val="00214E"/>
                </a:solidFill>
                <a:effectLst/>
                <a:uLnTx/>
                <a:uFillTx/>
                <a:latin typeface="Verdana"/>
                <a:ea typeface="+mn-ea"/>
                <a:cs typeface="Calibri"/>
              </a:rPr>
              <a:t>.S</a:t>
            </a:r>
            <a:r>
              <a:rPr kumimoji="0" lang="en-US" sz="3200" b="1" i="0" u="none" strike="noStrike" kern="1200" cap="none" spc="0" normalizeH="0" baseline="0" noProof="0" dirty="0">
                <a:ln>
                  <a:noFill/>
                </a:ln>
                <a:solidFill>
                  <a:srgbClr val="00214E"/>
                </a:solidFill>
                <a:effectLst/>
                <a:uLnTx/>
                <a:uFillTx/>
                <a:latin typeface="Verdana"/>
                <a:ea typeface="+mn-ea"/>
                <a:cs typeface="Calibri"/>
              </a:rPr>
              <a:t>.</a:t>
            </a:r>
            <a:r>
              <a:rPr kumimoji="0" lang="en-US" sz="3200" b="1" i="0" u="none" strike="noStrike" kern="1200" cap="none" spc="-11" normalizeH="0" baseline="0" noProof="0" dirty="0">
                <a:ln>
                  <a:noFill/>
                </a:ln>
                <a:solidFill>
                  <a:srgbClr val="00214E"/>
                </a:solidFill>
                <a:effectLst/>
                <a:uLnTx/>
                <a:uFillTx/>
                <a:latin typeface="Verdana"/>
                <a:ea typeface="+mn-ea"/>
                <a:cs typeface="Calibri"/>
              </a:rPr>
              <a:t> </a:t>
            </a:r>
            <a:r>
              <a:rPr kumimoji="0" lang="en-US" sz="3200" b="1" i="0" u="none" strike="noStrike" kern="1200" cap="none" spc="-15" normalizeH="0" baseline="0" noProof="0" dirty="0">
                <a:ln>
                  <a:noFill/>
                </a:ln>
                <a:solidFill>
                  <a:srgbClr val="00214E"/>
                </a:solidFill>
                <a:effectLst/>
                <a:uLnTx/>
                <a:uFillTx/>
                <a:latin typeface="Verdana"/>
                <a:ea typeface="+mn-ea"/>
                <a:cs typeface="Calibri"/>
              </a:rPr>
              <a:t>chil</a:t>
            </a:r>
            <a:r>
              <a:rPr kumimoji="0" lang="en-US" sz="3200" b="1" i="0" u="none" strike="noStrike" kern="1200" cap="none" spc="-19" normalizeH="0" baseline="0" noProof="0" dirty="0">
                <a:ln>
                  <a:noFill/>
                </a:ln>
                <a:solidFill>
                  <a:srgbClr val="00214E"/>
                </a:solidFill>
                <a:effectLst/>
                <a:uLnTx/>
                <a:uFillTx/>
                <a:latin typeface="Verdana"/>
                <a:ea typeface="+mn-ea"/>
                <a:cs typeface="Calibri"/>
              </a:rPr>
              <a:t>d</a:t>
            </a:r>
            <a:r>
              <a:rPr kumimoji="0" lang="en-US" sz="3200" b="1" i="0" u="none" strike="noStrike" kern="1200" cap="none" spc="19" normalizeH="0" baseline="0" noProof="0" dirty="0">
                <a:ln>
                  <a:noFill/>
                </a:ln>
                <a:solidFill>
                  <a:srgbClr val="00214E"/>
                </a:solidFill>
                <a:effectLst/>
                <a:uLnTx/>
                <a:uFillTx/>
                <a:latin typeface="Verdana"/>
                <a:ea typeface="+mn-ea"/>
                <a:cs typeface="Calibri"/>
              </a:rPr>
              <a:t> </a:t>
            </a:r>
            <a:r>
              <a:rPr kumimoji="0" lang="en-US" sz="3200" b="1" i="0" u="none" strike="noStrike" kern="1200" cap="none" spc="0" normalizeH="0" baseline="0" noProof="0" dirty="0">
                <a:ln>
                  <a:noFill/>
                </a:ln>
                <a:solidFill>
                  <a:srgbClr val="00214E"/>
                </a:solidFill>
                <a:effectLst/>
                <a:uLnTx/>
                <a:uFillTx/>
                <a:latin typeface="Verdana"/>
                <a:ea typeface="+mn-ea"/>
                <a:cs typeface="Calibri"/>
              </a:rPr>
              <a:t>de</a:t>
            </a:r>
            <a:r>
              <a:rPr kumimoji="0" lang="en-US" sz="3200" b="1" i="0" u="none" strike="noStrike" kern="1200" cap="none" spc="-45" normalizeH="0" baseline="0" noProof="0" dirty="0">
                <a:ln>
                  <a:noFill/>
                </a:ln>
                <a:solidFill>
                  <a:srgbClr val="00214E"/>
                </a:solidFill>
                <a:effectLst/>
                <a:uLnTx/>
                <a:uFillTx/>
                <a:latin typeface="Verdana"/>
                <a:ea typeface="+mn-ea"/>
                <a:cs typeface="Calibri"/>
              </a:rPr>
              <a:t>a</a:t>
            </a:r>
            <a:r>
              <a:rPr kumimoji="0" lang="en-US" sz="3200" b="1" i="0" u="none" strike="noStrike" kern="1200" cap="none" spc="-15" normalizeH="0" baseline="0" noProof="0" dirty="0">
                <a:ln>
                  <a:noFill/>
                </a:ln>
                <a:solidFill>
                  <a:srgbClr val="00214E"/>
                </a:solidFill>
                <a:effectLst/>
                <a:uLnTx/>
                <a:uFillTx/>
                <a:latin typeface="Verdana"/>
                <a:ea typeface="+mn-ea"/>
                <a:cs typeface="Calibri"/>
              </a:rPr>
              <a:t>ths/</a:t>
            </a:r>
            <a:r>
              <a:rPr kumimoji="0" lang="en-US" sz="3200" b="1" i="0" u="none" strike="noStrike" kern="1200" cap="none" spc="-53" normalizeH="0" baseline="0" noProof="0" dirty="0">
                <a:ln>
                  <a:noFill/>
                </a:ln>
                <a:solidFill>
                  <a:srgbClr val="00214E"/>
                </a:solidFill>
                <a:effectLst/>
                <a:uLnTx/>
                <a:uFillTx/>
                <a:latin typeface="Verdana"/>
                <a:ea typeface="+mn-ea"/>
                <a:cs typeface="Calibri"/>
              </a:rPr>
              <a:t>y</a:t>
            </a:r>
            <a:r>
              <a:rPr kumimoji="0" lang="en-US" sz="3200" b="1" i="0" u="none" strike="noStrike" kern="1200" cap="none" spc="0" normalizeH="0" baseline="0" noProof="0" dirty="0">
                <a:ln>
                  <a:noFill/>
                </a:ln>
                <a:solidFill>
                  <a:srgbClr val="00214E"/>
                </a:solidFill>
                <a:effectLst/>
                <a:uLnTx/>
                <a:uFillTx/>
                <a:latin typeface="Verdana"/>
                <a:ea typeface="+mn-ea"/>
                <a:cs typeface="Calibri"/>
              </a:rPr>
              <a:t>e</a:t>
            </a:r>
            <a:r>
              <a:rPr kumimoji="0" lang="en-US" sz="3200" b="1" i="0" u="none" strike="noStrike" kern="1200" cap="none" spc="-19" normalizeH="0" baseline="0" noProof="0" dirty="0">
                <a:ln>
                  <a:noFill/>
                </a:ln>
                <a:solidFill>
                  <a:srgbClr val="00214E"/>
                </a:solidFill>
                <a:effectLst/>
                <a:uLnTx/>
                <a:uFillTx/>
                <a:latin typeface="Verdana"/>
                <a:ea typeface="+mn-ea"/>
                <a:cs typeface="Calibri"/>
              </a:rPr>
              <a:t>a</a:t>
            </a:r>
            <a:r>
              <a:rPr kumimoji="0" lang="en-US" sz="3200" b="1" i="0" u="none" strike="noStrike" kern="1200" cap="none" spc="-4" normalizeH="0" baseline="0" noProof="0" dirty="0">
                <a:ln>
                  <a:noFill/>
                </a:ln>
                <a:solidFill>
                  <a:srgbClr val="00214E"/>
                </a:solidFill>
                <a:effectLst/>
                <a:uLnTx/>
                <a:uFillTx/>
                <a:latin typeface="Verdana"/>
                <a:ea typeface="+mn-ea"/>
                <a:cs typeface="Calibri"/>
              </a:rPr>
              <a:t>r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14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14E"/>
                </a:solidFill>
                <a:effectLst/>
                <a:uLnTx/>
                <a:uFillTx/>
                <a:latin typeface="Verdana"/>
                <a:ea typeface="+mn-ea"/>
                <a:cs typeface="+mn-cs"/>
              </a:rPr>
              <a:t>(Mostly from SIDS and NEC)</a:t>
            </a:r>
          </a:p>
        </p:txBody>
      </p:sp>
      <p:sp>
        <p:nvSpPr>
          <p:cNvPr id="38918" name="Footer Placeholder 2"/>
          <p:cNvSpPr txBox="1">
            <a:spLocks/>
          </p:cNvSpPr>
          <p:nvPr/>
        </p:nvSpPr>
        <p:spPr bwMode="auto">
          <a:xfrm>
            <a:off x="2678654" y="5884433"/>
            <a:ext cx="8035962" cy="8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400">
                <a:solidFill>
                  <a:schemeClr val="bg1"/>
                </a:solidFill>
                <a:latin typeface="Verdana" panose="020B0604030504040204" pitchFamily="34" charset="0"/>
              </a:defRPr>
            </a:lvl1pPr>
            <a:lvl2pPr marL="461963" indent="-228600">
              <a:lnSpc>
                <a:spcPct val="90000"/>
              </a:lnSpc>
              <a:spcBef>
                <a:spcPts val="500"/>
              </a:spcBef>
              <a:buFont typeface="Arial" panose="020B0604020202020204" pitchFamily="34" charset="0"/>
              <a:buChar char="•"/>
              <a:defRPr sz="2400">
                <a:solidFill>
                  <a:schemeClr val="bg1"/>
                </a:solidFill>
                <a:latin typeface="Verdana" panose="020B0604030504040204" pitchFamily="34" charset="0"/>
              </a:defRPr>
            </a:lvl2pPr>
            <a:lvl3pPr marL="684213" indent="-228600">
              <a:lnSpc>
                <a:spcPct val="90000"/>
              </a:lnSpc>
              <a:spcBef>
                <a:spcPts val="500"/>
              </a:spcBef>
              <a:buFont typeface="Arial" panose="020B0604020202020204" pitchFamily="34" charset="0"/>
              <a:buChar char="•"/>
              <a:defRPr sz="2400">
                <a:solidFill>
                  <a:schemeClr val="bg1"/>
                </a:solidFill>
                <a:latin typeface="Verdana" panose="020B0604030504040204" pitchFamily="34" charset="0"/>
              </a:defRPr>
            </a:lvl3pPr>
            <a:lvl4pPr marL="914400" indent="-228600">
              <a:lnSpc>
                <a:spcPct val="90000"/>
              </a:lnSpc>
              <a:spcBef>
                <a:spcPts val="500"/>
              </a:spcBef>
              <a:buFont typeface="Arial" panose="020B0604020202020204" pitchFamily="34" charset="0"/>
              <a:buChar char="•"/>
              <a:defRPr sz="2400">
                <a:solidFill>
                  <a:schemeClr val="bg1"/>
                </a:solidFill>
                <a:latin typeface="Verdana" panose="020B0604030504040204" pitchFamily="34" charset="0"/>
              </a:defRPr>
            </a:lvl4pPr>
            <a:lvl5pPr marL="1144588" indent="-228600">
              <a:lnSpc>
                <a:spcPct val="90000"/>
              </a:lnSpc>
              <a:spcBef>
                <a:spcPts val="500"/>
              </a:spcBef>
              <a:buFont typeface="Arial" panose="020B0604020202020204" pitchFamily="34" charset="0"/>
              <a:buChar char="•"/>
              <a:defRPr sz="2400">
                <a:solidFill>
                  <a:schemeClr val="bg1"/>
                </a:solidFill>
                <a:latin typeface="Verdana" panose="020B0604030504040204" pitchFamily="34" charset="0"/>
              </a:defRPr>
            </a:lvl5pPr>
            <a:lvl6pPr marL="1601788" indent="-228600" eaLnBrk="0" fontAlgn="base" hangingPunct="0">
              <a:lnSpc>
                <a:spcPct val="90000"/>
              </a:lnSpc>
              <a:spcBef>
                <a:spcPts val="500"/>
              </a:spcBef>
              <a:spcAft>
                <a:spcPct val="0"/>
              </a:spcAft>
              <a:buFont typeface="Arial" panose="020B0604020202020204" pitchFamily="34" charset="0"/>
              <a:buChar char="•"/>
              <a:defRPr sz="2400">
                <a:solidFill>
                  <a:schemeClr val="bg1"/>
                </a:solidFill>
                <a:latin typeface="Verdana" panose="020B0604030504040204" pitchFamily="34" charset="0"/>
              </a:defRPr>
            </a:lvl6pPr>
            <a:lvl7pPr marL="2058988" indent="-228600" eaLnBrk="0" fontAlgn="base" hangingPunct="0">
              <a:lnSpc>
                <a:spcPct val="90000"/>
              </a:lnSpc>
              <a:spcBef>
                <a:spcPts val="500"/>
              </a:spcBef>
              <a:spcAft>
                <a:spcPct val="0"/>
              </a:spcAft>
              <a:buFont typeface="Arial" panose="020B0604020202020204" pitchFamily="34" charset="0"/>
              <a:buChar char="•"/>
              <a:defRPr sz="2400">
                <a:solidFill>
                  <a:schemeClr val="bg1"/>
                </a:solidFill>
                <a:latin typeface="Verdana" panose="020B0604030504040204" pitchFamily="34" charset="0"/>
              </a:defRPr>
            </a:lvl7pPr>
            <a:lvl8pPr marL="2516188" indent="-228600" eaLnBrk="0" fontAlgn="base" hangingPunct="0">
              <a:lnSpc>
                <a:spcPct val="90000"/>
              </a:lnSpc>
              <a:spcBef>
                <a:spcPts val="500"/>
              </a:spcBef>
              <a:spcAft>
                <a:spcPct val="0"/>
              </a:spcAft>
              <a:buFont typeface="Arial" panose="020B0604020202020204" pitchFamily="34" charset="0"/>
              <a:buChar char="•"/>
              <a:defRPr sz="2400">
                <a:solidFill>
                  <a:schemeClr val="bg1"/>
                </a:solidFill>
                <a:latin typeface="Verdana" panose="020B0604030504040204" pitchFamily="34" charset="0"/>
              </a:defRPr>
            </a:lvl8pPr>
            <a:lvl9pPr marL="2973388" indent="-228600" eaLnBrk="0" fontAlgn="base" hangingPunct="0">
              <a:lnSpc>
                <a:spcPct val="90000"/>
              </a:lnSpc>
              <a:spcBef>
                <a:spcPts val="500"/>
              </a:spcBef>
              <a:spcAft>
                <a:spcPct val="0"/>
              </a:spcAft>
              <a:buFont typeface="Arial" panose="020B0604020202020204" pitchFamily="34" charset="0"/>
              <a:buChar char="•"/>
              <a:defRPr sz="2400">
                <a:solidFill>
                  <a:schemeClr val="bg1"/>
                </a:solidFill>
                <a:latin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srgbClr val="00214E"/>
                </a:solidFill>
                <a:effectLst/>
                <a:uLnTx/>
                <a:uFillTx/>
                <a:latin typeface="Verdana" panose="020B0604030504040204" pitchFamily="34" charset="0"/>
                <a:ea typeface="+mn-ea"/>
                <a:cs typeface="+mn-cs"/>
              </a:rPr>
              <a:t>Bartick</a:t>
            </a:r>
            <a:r>
              <a:rPr kumimoji="0" lang="en-US" altLang="en-US" sz="1400" b="0" i="0" u="none" strike="noStrike" kern="1200" cap="none" spc="0" normalizeH="0" baseline="0" noProof="0" dirty="0">
                <a:ln>
                  <a:noFill/>
                </a:ln>
                <a:solidFill>
                  <a:srgbClr val="00214E"/>
                </a:solidFill>
                <a:effectLst/>
                <a:uLnTx/>
                <a:uFillTx/>
                <a:latin typeface="Verdana" panose="020B0604030504040204" pitchFamily="34" charset="0"/>
                <a:ea typeface="+mn-ea"/>
                <a:cs typeface="+mn-cs"/>
              </a:rPr>
              <a:t> MC, Schwarz EB, et al.</a:t>
            </a:r>
            <a:r>
              <a:rPr kumimoji="0" lang="en-US" altLang="en-US" sz="1400" b="0" i="0" u="none" strike="noStrike" kern="1200" cap="none" spc="0" normalizeH="0" baseline="30000" noProof="0" dirty="0">
                <a:ln>
                  <a:noFill/>
                </a:ln>
                <a:solidFill>
                  <a:srgbClr val="00214E"/>
                </a:solidFill>
                <a:effectLst/>
                <a:uLnTx/>
                <a:uFillTx/>
                <a:latin typeface="Verdana" panose="020B0604030504040204" pitchFamily="34" charset="0"/>
                <a:ea typeface="+mn-ea"/>
                <a:cs typeface="+mn-cs"/>
              </a:rPr>
              <a:t>.</a:t>
            </a:r>
            <a:r>
              <a:rPr kumimoji="0" lang="en-US" altLang="en-US" sz="1400" b="0" i="0" u="none" strike="noStrike" kern="1200" cap="none" spc="0" normalizeH="0" baseline="0" noProof="0" dirty="0">
                <a:ln>
                  <a:noFill/>
                </a:ln>
                <a:solidFill>
                  <a:srgbClr val="00214E"/>
                </a:solidFill>
                <a:effectLst/>
                <a:uLnTx/>
                <a:uFillTx/>
                <a:latin typeface="Verdana" panose="020B0604030504040204" pitchFamily="34" charset="0"/>
                <a:ea typeface="+mn-ea"/>
                <a:cs typeface="+mn-cs"/>
              </a:rPr>
              <a:t> Suboptimal breastfeeding in the United States: Maternal and pediatric health outcomes and costs. </a:t>
            </a:r>
            <a:r>
              <a:rPr kumimoji="0" lang="en-US" altLang="en-US" sz="1400" b="0" i="0" u="none" strike="noStrike" kern="1200" cap="none" spc="0" normalizeH="0" baseline="0" noProof="0" dirty="0" err="1">
                <a:ln>
                  <a:noFill/>
                </a:ln>
                <a:solidFill>
                  <a:srgbClr val="00214E"/>
                </a:solidFill>
                <a:effectLst/>
                <a:uLnTx/>
                <a:uFillTx/>
                <a:latin typeface="Verdana" panose="020B0604030504040204" pitchFamily="34" charset="0"/>
                <a:ea typeface="+mn-ea"/>
                <a:cs typeface="+mn-cs"/>
              </a:rPr>
              <a:t>Matern</a:t>
            </a:r>
            <a:r>
              <a:rPr kumimoji="0" lang="en-US" altLang="en-US" sz="1400" b="0" i="0" u="none" strike="noStrike" kern="1200" cap="none" spc="0" normalizeH="0" baseline="0" noProof="0" dirty="0">
                <a:ln>
                  <a:noFill/>
                </a:ln>
                <a:solidFill>
                  <a:srgbClr val="00214E"/>
                </a:solidFill>
                <a:effectLst/>
                <a:uLnTx/>
                <a:uFillTx/>
                <a:latin typeface="Verdana" panose="020B0604030504040204" pitchFamily="34" charset="0"/>
                <a:ea typeface="+mn-ea"/>
                <a:cs typeface="+mn-cs"/>
              </a:rPr>
              <a:t> Child </a:t>
            </a:r>
            <a:r>
              <a:rPr kumimoji="0" lang="en-US" altLang="en-US" sz="1400" b="0" i="0" u="none" strike="noStrike" kern="1200" cap="none" spc="0" normalizeH="0" baseline="0" noProof="0" dirty="0" err="1">
                <a:ln>
                  <a:noFill/>
                </a:ln>
                <a:solidFill>
                  <a:srgbClr val="00214E"/>
                </a:solidFill>
                <a:effectLst/>
                <a:uLnTx/>
                <a:uFillTx/>
                <a:latin typeface="Verdana" panose="020B0604030504040204" pitchFamily="34" charset="0"/>
                <a:ea typeface="+mn-ea"/>
                <a:cs typeface="+mn-cs"/>
              </a:rPr>
              <a:t>Nutr</a:t>
            </a:r>
            <a:r>
              <a:rPr kumimoji="0" lang="en-US" altLang="en-US" sz="1400" b="0" i="0" u="none" strike="noStrike" kern="1200" cap="none" spc="0" normalizeH="0" baseline="0" noProof="0" dirty="0">
                <a:ln>
                  <a:noFill/>
                </a:ln>
                <a:solidFill>
                  <a:srgbClr val="00214E"/>
                </a:solidFill>
                <a:effectLst/>
                <a:uLnTx/>
                <a:uFillTx/>
                <a:latin typeface="Verdana" panose="020B0604030504040204" pitchFamily="34" charset="0"/>
                <a:ea typeface="+mn-ea"/>
                <a:cs typeface="+mn-cs"/>
              </a:rPr>
              <a:t>. 2016</a:t>
            </a:r>
          </a:p>
        </p:txBody>
      </p:sp>
    </p:spTree>
    <p:extLst>
      <p:ext uri="{BB962C8B-B14F-4D97-AF65-F5344CB8AC3E}">
        <p14:creationId xmlns:p14="http://schemas.microsoft.com/office/powerpoint/2010/main" val="157621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a:xfrm>
            <a:off x="2286186" y="685800"/>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Time: </a:t>
            </a:r>
            <a:br>
              <a:rPr lang="en-US" altLang="en-US" sz="4922" dirty="0">
                <a:solidFill>
                  <a:srgbClr val="003087"/>
                </a:solidFill>
                <a:latin typeface="+mj-lt"/>
                <a:ea typeface="ＭＳ Ｐゴシック" panose="020B0600070205080204" pitchFamily="34" charset="-128"/>
                <a:sym typeface="Arial" panose="020B0604020202020204" pitchFamily="34" charset="0"/>
              </a:rPr>
            </a:br>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Gradual Return to Work</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63844" name="Rectangle 3"/>
          <p:cNvSpPr>
            <a:spLocks/>
          </p:cNvSpPr>
          <p:nvPr/>
        </p:nvSpPr>
        <p:spPr bwMode="auto">
          <a:xfrm>
            <a:off x="2086708" y="1792870"/>
            <a:ext cx="9343478" cy="488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Basic Needs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Gradual phase back to work to allow mother and baby time to adjust to the separation</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Flexible Options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Part-time for a period of time</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Job sharing</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Telecommuting</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Flexible scheduling (ex: taking off Wednesdays for a period of time)</a:t>
            </a: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3641316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1131424" y="599701"/>
            <a:ext cx="10831976" cy="798296"/>
          </a:xfrm>
        </p:spPr>
        <p:txBody>
          <a:bodyPr vert="horz" lIns="91440" tIns="45720" rIns="28574" bIns="45720" rtlCol="0" anchor="b">
            <a:noAutofit/>
          </a:bodyPr>
          <a:lstStyle/>
          <a:p>
            <a:pPr marL="27905"/>
            <a:r>
              <a:rPr lang="en-US" altLang="en-US" sz="4200"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Time: Time to Express Milk</a:t>
            </a:r>
            <a:endParaRPr lang="en-US" altLang="en-US" sz="4200" dirty="0">
              <a:solidFill>
                <a:srgbClr val="003087"/>
              </a:solidFill>
              <a:latin typeface="+mj-lt"/>
              <a:ea typeface="ＭＳ Ｐゴシック" panose="020B0600070205080204" pitchFamily="34" charset="-128"/>
              <a:sym typeface="Arial" panose="020B0604020202020204" pitchFamily="34" charset="0"/>
            </a:endParaRPr>
          </a:p>
        </p:txBody>
      </p:sp>
      <p:sp>
        <p:nvSpPr>
          <p:cNvPr id="165892" name="Rectangle 3"/>
          <p:cNvSpPr>
            <a:spLocks/>
          </p:cNvSpPr>
          <p:nvPr/>
        </p:nvSpPr>
        <p:spPr bwMode="auto">
          <a:xfrm>
            <a:off x="2237231" y="1922584"/>
            <a:ext cx="9134153" cy="493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0A2B37"/>
                </a:solidFill>
                <a:effectLst/>
                <a:uLnTx/>
                <a:uFillTx/>
                <a:latin typeface="+mn-lt"/>
                <a:ea typeface="ＭＳ Ｐゴシック" panose="020B0600070205080204" pitchFamily="34" charset="-128"/>
                <a:cs typeface="+mn-cs"/>
                <a:sym typeface="Gill Sans" charset="0"/>
              </a:rPr>
              <a:t>Basic Needs</a:t>
            </a:r>
            <a:endParaRPr kumimoji="0" lang="en-US" altLang="en-US" sz="2600" b="0" i="0" u="none" strike="noStrike" kern="1200" cap="none" spc="0" normalizeH="0" baseline="0" noProof="0" dirty="0">
              <a:ln>
                <a:noFill/>
              </a:ln>
              <a:solidFill>
                <a:srgbClr val="022167"/>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1" i="1"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VARIES, </a:t>
            </a: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but often  two to three 15-20 minute breaks during a typical 8-hour work period (plus time to go to and from the site and set up equipment)</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2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Flexible Options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Use regular allotted breaks and lunch period</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Excess time that may be needed can be made up before or after work, as part of lunch period, or at other times negotiated with supervisors</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srgbClr val="022167"/>
              </a:solidFill>
              <a:effectLst/>
              <a:uLnTx/>
              <a:uFillTx/>
              <a:latin typeface="+mn-lt"/>
              <a:ea typeface="ＭＳ Ｐゴシック" panose="020B0600070205080204" pitchFamily="34" charset="-128"/>
              <a:cs typeface="+mn-cs"/>
              <a:sym typeface="Gill Sans" charset="0"/>
            </a:endParaRP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srgbClr val="022167"/>
              </a:solidFill>
              <a:effectLst/>
              <a:uLnTx/>
              <a:uFillTx/>
              <a:latin typeface="+mn-lt"/>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56857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2"/>
          <p:cNvSpPr>
            <a:spLocks noGrp="1" noChangeArrowheads="1"/>
          </p:cNvSpPr>
          <p:nvPr>
            <p:ph type="title"/>
          </p:nvPr>
        </p:nvSpPr>
        <p:spPr>
          <a:xfrm>
            <a:off x="1296364" y="495312"/>
            <a:ext cx="10764455"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Time: </a:t>
            </a:r>
            <a:b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br>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Time to Express Milk</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66916" name="Rectangle 3"/>
          <p:cNvSpPr>
            <a:spLocks/>
          </p:cNvSpPr>
          <p:nvPr/>
        </p:nvSpPr>
        <p:spPr bwMode="auto">
          <a:xfrm>
            <a:off x="2134782" y="1409355"/>
            <a:ext cx="9705525" cy="619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3716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Need for milk expression is temporary</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As babies begin solid foods the number of sessions often declines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Most women have discontinued expression by 12-15 months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Lunch and routine breaks are often adequate.  Options if more time is needed:</a:t>
            </a:r>
          </a:p>
          <a:p>
            <a:pPr marL="1600200" marR="0" lvl="2"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Consider extra time paid leave</a:t>
            </a:r>
          </a:p>
          <a:p>
            <a:pPr marL="1600200" marR="0" lvl="2"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Come in early or stay later</a:t>
            </a:r>
          </a:p>
          <a:p>
            <a:pPr marL="1600200" marR="0" lvl="2"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Continue working while expressing milk</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127681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ChangeArrowheads="1"/>
          </p:cNvSpPr>
          <p:nvPr>
            <p:ph type="title"/>
          </p:nvPr>
        </p:nvSpPr>
        <p:spPr/>
        <p:txBody>
          <a:bodyPr vert="horz" lIns="91440" tIns="45720" rIns="28574" bIns="45720" rtlCol="0" anchor="b">
            <a:noAutofit/>
          </a:bodyPr>
          <a:lstStyle/>
          <a:p>
            <a:pPr marL="27905"/>
            <a:r>
              <a:rPr lang="en-US" altLang="en-US" dirty="0">
                <a:latin typeface="+mj-lt"/>
                <a:ea typeface="ＭＳ Ｐゴシック" panose="020B0600070205080204" pitchFamily="34" charset="-128"/>
                <a:cs typeface="Arial" panose="020B0604020202020204" pitchFamily="34" charset="0"/>
                <a:sym typeface="Arial" panose="020B0604020202020204" pitchFamily="34" charset="0"/>
              </a:rPr>
              <a:t>Options for Education</a:t>
            </a:r>
            <a:endParaRPr lang="en-US" altLang="en-US" dirty="0">
              <a:latin typeface="+mj-lt"/>
              <a:ea typeface="ＭＳ Ｐゴシック" panose="020B0600070205080204" pitchFamily="34" charset="-128"/>
              <a:sym typeface="Arial" panose="020B0604020202020204" pitchFamily="34" charset="0"/>
            </a:endParaRPr>
          </a:p>
        </p:txBody>
      </p:sp>
      <p:sp>
        <p:nvSpPr>
          <p:cNvPr id="168964" name="Rectangle 3"/>
          <p:cNvSpPr>
            <a:spLocks/>
          </p:cNvSpPr>
          <p:nvPr/>
        </p:nvSpPr>
        <p:spPr bwMode="auto">
          <a:xfrm>
            <a:off x="2227758" y="2668603"/>
            <a:ext cx="9051025"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rPr>
              <a:t>Basic Needs</a:t>
            </a:r>
            <a:endPar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rPr>
              <a:t>Prenatal information on breastfeeding</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rPr>
              <a:t>Postpartum assistance in the hospital, at home, and back at work</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endParaRP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Gill Sans" charset="0"/>
            </a:endParaRPr>
          </a:p>
        </p:txBody>
      </p:sp>
    </p:spTree>
    <p:extLst>
      <p:ext uri="{BB962C8B-B14F-4D97-AF65-F5344CB8AC3E}">
        <p14:creationId xmlns:p14="http://schemas.microsoft.com/office/powerpoint/2010/main" val="912669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type="title"/>
          </p:nvPr>
        </p:nvSpPr>
        <p:spPr>
          <a:xfrm>
            <a:off x="2364438" y="552708"/>
            <a:ext cx="8841193" cy="798296"/>
          </a:xfrm>
        </p:spPr>
        <p:txBody>
          <a:bodyPr vert="horz" lIns="91440" tIns="45720" rIns="28574" bIns="45720" rtlCol="0" anchor="b">
            <a:noAutofit/>
          </a:bodyPr>
          <a:lstStyle/>
          <a:p>
            <a:pPr marL="27905"/>
            <a:r>
              <a:rPr lang="en-US" altLang="en-US" sz="4922"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Education </a:t>
            </a:r>
            <a:endParaRPr lang="en-US" altLang="en-US" sz="4922" dirty="0">
              <a:solidFill>
                <a:srgbClr val="003087"/>
              </a:solidFill>
              <a:latin typeface="+mj-lt"/>
              <a:ea typeface="ＭＳ Ｐゴシック" panose="020B0600070205080204" pitchFamily="34" charset="-128"/>
              <a:sym typeface="Arial" panose="020B0604020202020204" pitchFamily="34" charset="0"/>
            </a:endParaRPr>
          </a:p>
        </p:txBody>
      </p:sp>
      <p:sp>
        <p:nvSpPr>
          <p:cNvPr id="169988" name="Rectangle 3"/>
          <p:cNvSpPr>
            <a:spLocks/>
          </p:cNvSpPr>
          <p:nvPr/>
        </p:nvSpPr>
        <p:spPr bwMode="auto">
          <a:xfrm>
            <a:off x="2170689" y="1828800"/>
            <a:ext cx="9228689" cy="529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Flexible Options</a:t>
            </a: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Prenatal and postpartum (return to work) breastfeeding class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Informational materials and videos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Company contract with a lactation consultant or other lactation expert to provide prenatal education and postpartum assistance</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Individualized back-to-work consult with the contracted lactation expert</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Referrals to community classes and lactation experts</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ctr"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p:txBody>
      </p:sp>
    </p:spTree>
    <p:extLst>
      <p:ext uri="{BB962C8B-B14F-4D97-AF65-F5344CB8AC3E}">
        <p14:creationId xmlns:p14="http://schemas.microsoft.com/office/powerpoint/2010/main" val="3152335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8" name="TextBox 7"/>
          <p:cNvSpPr txBox="1"/>
          <p:nvPr/>
        </p:nvSpPr>
        <p:spPr>
          <a:xfrm>
            <a:off x="5230793" y="150219"/>
            <a:ext cx="558604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087"/>
                </a:solidFill>
                <a:effectLst/>
                <a:uLnTx/>
                <a:uFillTx/>
                <a:latin typeface="Verdana"/>
                <a:ea typeface="+mn-ea"/>
                <a:cs typeface="+mn-cs"/>
              </a:rPr>
              <a:t>Breastmilkcounts.org</a:t>
            </a:r>
          </a:p>
        </p:txBody>
      </p:sp>
    </p:spTree>
    <p:extLst>
      <p:ext uri="{BB962C8B-B14F-4D97-AF65-F5344CB8AC3E}">
        <p14:creationId xmlns:p14="http://schemas.microsoft.com/office/powerpoint/2010/main" val="2180809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387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3429000"/>
            <a:ext cx="3191111" cy="34290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3" name="object 3"/>
          <p:cNvSpPr/>
          <p:nvPr/>
        </p:nvSpPr>
        <p:spPr>
          <a:xfrm>
            <a:off x="4495800" y="736600"/>
            <a:ext cx="3042958" cy="40589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4" name="object 4"/>
          <p:cNvSpPr/>
          <p:nvPr/>
        </p:nvSpPr>
        <p:spPr>
          <a:xfrm>
            <a:off x="7467600" y="1"/>
            <a:ext cx="3200400" cy="410933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5" name="object 5"/>
          <p:cNvSpPr/>
          <p:nvPr/>
        </p:nvSpPr>
        <p:spPr>
          <a:xfrm>
            <a:off x="6934200" y="4038601"/>
            <a:ext cx="3733800" cy="281387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6" name="object 6"/>
          <p:cNvSpPr/>
          <p:nvPr/>
        </p:nvSpPr>
        <p:spPr>
          <a:xfrm>
            <a:off x="1524001" y="0"/>
            <a:ext cx="2982657" cy="405899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7" name="object 7"/>
          <p:cNvSpPr/>
          <p:nvPr/>
        </p:nvSpPr>
        <p:spPr>
          <a:xfrm>
            <a:off x="1617361" y="76200"/>
            <a:ext cx="8945245" cy="1143000"/>
          </a:xfrm>
          <a:custGeom>
            <a:avLst/>
            <a:gdLst/>
            <a:ahLst/>
            <a:cxnLst/>
            <a:rect l="l" t="t" r="r" b="b"/>
            <a:pathLst>
              <a:path w="7315200" h="1143000">
                <a:moveTo>
                  <a:pt x="0" y="0"/>
                </a:moveTo>
                <a:lnTo>
                  <a:pt x="7315200" y="0"/>
                </a:lnTo>
                <a:lnTo>
                  <a:pt x="7315200" y="1143000"/>
                </a:lnTo>
                <a:lnTo>
                  <a:pt x="0" y="1143000"/>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8" name="object 8"/>
          <p:cNvSpPr txBox="1">
            <a:spLocks noGrp="1"/>
          </p:cNvSpPr>
          <p:nvPr>
            <p:ph type="title"/>
          </p:nvPr>
        </p:nvSpPr>
        <p:spPr>
          <a:xfrm>
            <a:off x="1219200" y="-118914"/>
            <a:ext cx="8945246" cy="991714"/>
          </a:xfrm>
          <a:prstGeom prst="rect">
            <a:avLst/>
          </a:prstGeom>
        </p:spPr>
        <p:txBody>
          <a:bodyPr vert="horz" wrap="square" lIns="0" tIns="342043" rIns="0" bIns="0" rtlCol="0" anchor="b">
            <a:spAutoFit/>
          </a:bodyPr>
          <a:lstStyle/>
          <a:p>
            <a:pPr marL="998855" algn="ctr">
              <a:lnSpc>
                <a:spcPct val="100000"/>
              </a:lnSpc>
            </a:pPr>
            <a:r>
              <a:rPr sz="4100" b="1" spc="-5" dirty="0">
                <a:solidFill>
                  <a:srgbClr val="003087"/>
                </a:solidFill>
              </a:rPr>
              <a:t>O</a:t>
            </a:r>
            <a:r>
              <a:rPr sz="4100" b="1" spc="-50" dirty="0">
                <a:solidFill>
                  <a:srgbClr val="003087"/>
                </a:solidFill>
              </a:rPr>
              <a:t>r</a:t>
            </a:r>
            <a:r>
              <a:rPr sz="4100" b="1" dirty="0">
                <a:solidFill>
                  <a:srgbClr val="003087"/>
                </a:solidFill>
              </a:rPr>
              <a:t>der</a:t>
            </a:r>
            <a:r>
              <a:rPr sz="4100" b="1" spc="-10" dirty="0">
                <a:solidFill>
                  <a:srgbClr val="003087"/>
                </a:solidFill>
              </a:rPr>
              <a:t> </a:t>
            </a:r>
            <a:r>
              <a:rPr sz="4100" b="1" spc="-5" dirty="0">
                <a:solidFill>
                  <a:srgbClr val="003087"/>
                </a:solidFill>
              </a:rPr>
              <a:t>Publi</a:t>
            </a:r>
            <a:r>
              <a:rPr sz="4100" b="1" spc="-20" dirty="0">
                <a:solidFill>
                  <a:srgbClr val="003087"/>
                </a:solidFill>
              </a:rPr>
              <a:t>c</a:t>
            </a:r>
            <a:r>
              <a:rPr sz="4100" b="1" spc="-60" dirty="0">
                <a:solidFill>
                  <a:srgbClr val="003087"/>
                </a:solidFill>
              </a:rPr>
              <a:t>a</a:t>
            </a:r>
            <a:r>
              <a:rPr sz="4100" b="1" spc="-20" dirty="0">
                <a:solidFill>
                  <a:srgbClr val="003087"/>
                </a:solidFill>
              </a:rPr>
              <a:t>tions</a:t>
            </a:r>
            <a:r>
              <a:rPr sz="4100" b="1" dirty="0">
                <a:solidFill>
                  <a:srgbClr val="003087"/>
                </a:solidFill>
              </a:rPr>
              <a:t> </a:t>
            </a:r>
            <a:r>
              <a:rPr sz="4100" b="1" spc="-25" dirty="0">
                <a:solidFill>
                  <a:srgbClr val="003087"/>
                </a:solidFill>
              </a:rPr>
              <a:t>and</a:t>
            </a:r>
            <a:r>
              <a:rPr sz="4100" b="1" dirty="0">
                <a:solidFill>
                  <a:srgbClr val="003087"/>
                </a:solidFill>
              </a:rPr>
              <a:t> Me</a:t>
            </a:r>
            <a:r>
              <a:rPr sz="4100" b="1" spc="-20" dirty="0">
                <a:solidFill>
                  <a:srgbClr val="003087"/>
                </a:solidFill>
              </a:rPr>
              <a:t>dia</a:t>
            </a:r>
          </a:p>
        </p:txBody>
      </p:sp>
      <p:sp>
        <p:nvSpPr>
          <p:cNvPr id="9" name="object 9"/>
          <p:cNvSpPr/>
          <p:nvPr/>
        </p:nvSpPr>
        <p:spPr>
          <a:xfrm>
            <a:off x="4303294" y="3429001"/>
            <a:ext cx="3082137" cy="342899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22167"/>
              </a:solidFill>
              <a:effectLst/>
              <a:uLnTx/>
              <a:uFillTx/>
              <a:latin typeface="Verdana"/>
              <a:ea typeface="+mn-ea"/>
              <a:cs typeface="+mn-cs"/>
            </a:endParaRPr>
          </a:p>
        </p:txBody>
      </p:sp>
      <p:sp>
        <p:nvSpPr>
          <p:cNvPr id="10" name="object 10"/>
          <p:cNvSpPr/>
          <p:nvPr/>
        </p:nvSpPr>
        <p:spPr>
          <a:xfrm>
            <a:off x="1524000" y="6151601"/>
            <a:ext cx="9144000" cy="554355"/>
          </a:xfrm>
          <a:custGeom>
            <a:avLst/>
            <a:gdLst/>
            <a:ahLst/>
            <a:cxnLst/>
            <a:rect l="l" t="t" r="r" b="b"/>
            <a:pathLst>
              <a:path w="9144000" h="554354">
                <a:moveTo>
                  <a:pt x="0" y="553999"/>
                </a:moveTo>
                <a:lnTo>
                  <a:pt x="9144000" y="553999"/>
                </a:lnTo>
                <a:lnTo>
                  <a:pt x="9144000" y="0"/>
                </a:lnTo>
                <a:lnTo>
                  <a:pt x="0" y="0"/>
                </a:lnTo>
                <a:lnTo>
                  <a:pt x="0" y="5539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087"/>
              </a:solidFill>
              <a:effectLst/>
              <a:uLnTx/>
              <a:uFillTx/>
              <a:latin typeface="Verdana"/>
              <a:ea typeface="+mn-ea"/>
              <a:cs typeface="+mn-cs"/>
            </a:endParaRPr>
          </a:p>
        </p:txBody>
      </p:sp>
      <p:sp>
        <p:nvSpPr>
          <p:cNvPr id="11" name="object 11"/>
          <p:cNvSpPr txBox="1"/>
          <p:nvPr/>
        </p:nvSpPr>
        <p:spPr>
          <a:xfrm>
            <a:off x="1617362" y="6255488"/>
            <a:ext cx="8945245" cy="4616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000" b="1" i="0" u="none" strike="noStrike" kern="1200" cap="none" spc="20" normalizeH="0" baseline="0" noProof="0" dirty="0">
                <a:ln>
                  <a:noFill/>
                </a:ln>
                <a:solidFill>
                  <a:srgbClr val="002060"/>
                </a:solidFill>
                <a:effectLst/>
                <a:uLnTx/>
                <a:uFillTx/>
                <a:latin typeface="Calibri"/>
                <a:ea typeface="+mn-ea"/>
                <a:cs typeface="Calibri"/>
              </a:rPr>
              <a:t>ww</a:t>
            </a:r>
            <a:r>
              <a:rPr kumimoji="0" sz="3000" b="1" i="0" u="none" strike="noStrike" kern="1200" cap="none" spc="-175" normalizeH="0" baseline="0" noProof="0" dirty="0">
                <a:ln>
                  <a:noFill/>
                </a:ln>
                <a:solidFill>
                  <a:srgbClr val="002060"/>
                </a:solidFill>
                <a:effectLst/>
                <a:uLnTx/>
                <a:uFillTx/>
                <a:latin typeface="Calibri"/>
                <a:ea typeface="+mn-ea"/>
                <a:cs typeface="Calibri"/>
              </a:rPr>
              <a:t>w</a:t>
            </a:r>
            <a:r>
              <a:rPr kumimoji="0" sz="3000" b="1" i="0" u="none" strike="noStrike" kern="1200" cap="none" spc="0" normalizeH="0" baseline="0" noProof="0" dirty="0">
                <a:ln>
                  <a:noFill/>
                </a:ln>
                <a:solidFill>
                  <a:srgbClr val="002060"/>
                </a:solidFill>
                <a:effectLst/>
                <a:uLnTx/>
                <a:uFillTx/>
                <a:latin typeface="Calibri"/>
                <a:ea typeface="+mn-ea"/>
                <a:cs typeface="Calibri"/>
              </a:rPr>
              <a:t>.</a:t>
            </a:r>
            <a:r>
              <a:rPr kumimoji="0" sz="3000" b="1" i="0" u="none" strike="noStrike" kern="1200" cap="none" spc="-20" normalizeH="0" baseline="0" noProof="0" dirty="0">
                <a:ln>
                  <a:noFill/>
                </a:ln>
                <a:solidFill>
                  <a:srgbClr val="002060"/>
                </a:solidFill>
                <a:effectLst/>
                <a:uLnTx/>
                <a:uFillTx/>
                <a:latin typeface="Calibri"/>
                <a:ea typeface="+mn-ea"/>
                <a:cs typeface="Calibri"/>
              </a:rPr>
              <a:t>dshs</a:t>
            </a:r>
            <a:r>
              <a:rPr kumimoji="0" sz="3000" b="1" i="0" u="none" strike="noStrike" kern="1200" cap="none" spc="-10" normalizeH="0" baseline="0" noProof="0" dirty="0">
                <a:ln>
                  <a:noFill/>
                </a:ln>
                <a:solidFill>
                  <a:srgbClr val="002060"/>
                </a:solidFill>
                <a:effectLst/>
                <a:uLnTx/>
                <a:uFillTx/>
                <a:latin typeface="Calibri"/>
                <a:ea typeface="+mn-ea"/>
                <a:cs typeface="Calibri"/>
              </a:rPr>
              <a:t>.</a:t>
            </a:r>
            <a:r>
              <a:rPr kumimoji="0" sz="3000" b="1" i="0" u="none" strike="noStrike" kern="1200" cap="none" spc="-55" normalizeH="0" baseline="0" noProof="0" dirty="0">
                <a:ln>
                  <a:noFill/>
                </a:ln>
                <a:solidFill>
                  <a:srgbClr val="002060"/>
                </a:solidFill>
                <a:effectLst/>
                <a:uLnTx/>
                <a:uFillTx/>
                <a:latin typeface="Calibri"/>
                <a:ea typeface="+mn-ea"/>
                <a:cs typeface="Calibri"/>
              </a:rPr>
              <a:t>s</a:t>
            </a:r>
            <a:r>
              <a:rPr kumimoji="0" sz="3000" b="1" i="0" u="none" strike="noStrike" kern="1200" cap="none" spc="-50" normalizeH="0" baseline="0" noProof="0" dirty="0">
                <a:ln>
                  <a:noFill/>
                </a:ln>
                <a:solidFill>
                  <a:srgbClr val="002060"/>
                </a:solidFill>
                <a:effectLst/>
                <a:uLnTx/>
                <a:uFillTx/>
                <a:latin typeface="Calibri"/>
                <a:ea typeface="+mn-ea"/>
                <a:cs typeface="Calibri"/>
              </a:rPr>
              <a:t>t</a:t>
            </a:r>
            <a:r>
              <a:rPr kumimoji="0" sz="3000" b="1" i="0" u="none" strike="noStrike" kern="1200" cap="none" spc="-45" normalizeH="0" baseline="0" noProof="0" dirty="0">
                <a:ln>
                  <a:noFill/>
                </a:ln>
                <a:solidFill>
                  <a:srgbClr val="002060"/>
                </a:solidFill>
                <a:effectLst/>
                <a:uLnTx/>
                <a:uFillTx/>
                <a:latin typeface="Calibri"/>
                <a:ea typeface="+mn-ea"/>
                <a:cs typeface="Calibri"/>
              </a:rPr>
              <a:t>a</a:t>
            </a:r>
            <a:r>
              <a:rPr kumimoji="0" sz="3000" b="1" i="0" u="none" strike="noStrike" kern="1200" cap="none" spc="-55" normalizeH="0" baseline="0" noProof="0" dirty="0">
                <a:ln>
                  <a:noFill/>
                </a:ln>
                <a:solidFill>
                  <a:srgbClr val="002060"/>
                </a:solidFill>
                <a:effectLst/>
                <a:uLnTx/>
                <a:uFillTx/>
                <a:latin typeface="Calibri"/>
                <a:ea typeface="+mn-ea"/>
                <a:cs typeface="Calibri"/>
              </a:rPr>
              <a:t>t</a:t>
            </a:r>
            <a:r>
              <a:rPr kumimoji="0" sz="3000" b="1" i="0" u="none" strike="noStrike" kern="1200" cap="none" spc="0" normalizeH="0" baseline="0" noProof="0" dirty="0">
                <a:ln>
                  <a:noFill/>
                </a:ln>
                <a:solidFill>
                  <a:srgbClr val="002060"/>
                </a:solidFill>
                <a:effectLst/>
                <a:uLnTx/>
                <a:uFillTx/>
                <a:latin typeface="Calibri"/>
                <a:ea typeface="+mn-ea"/>
                <a:cs typeface="Calibri"/>
              </a:rPr>
              <a:t>e</a:t>
            </a:r>
            <a:r>
              <a:rPr kumimoji="0" sz="3000" b="1" i="0" u="none" strike="noStrike" kern="1200" cap="none" spc="-70" normalizeH="0" baseline="0" noProof="0" dirty="0">
                <a:ln>
                  <a:noFill/>
                </a:ln>
                <a:solidFill>
                  <a:srgbClr val="002060"/>
                </a:solidFill>
                <a:effectLst/>
                <a:uLnTx/>
                <a:uFillTx/>
                <a:latin typeface="Calibri"/>
                <a:ea typeface="+mn-ea"/>
                <a:cs typeface="Calibri"/>
              </a:rPr>
              <a:t>.</a:t>
            </a:r>
            <a:r>
              <a:rPr kumimoji="0" sz="3000" b="1" i="0" u="none" strike="noStrike" kern="1200" cap="none" spc="-5" normalizeH="0" baseline="0" noProof="0" dirty="0">
                <a:ln>
                  <a:noFill/>
                </a:ln>
                <a:solidFill>
                  <a:srgbClr val="002060"/>
                </a:solidFill>
                <a:effectLst/>
                <a:uLnTx/>
                <a:uFillTx/>
                <a:latin typeface="Calibri"/>
                <a:ea typeface="+mn-ea"/>
                <a:cs typeface="Calibri"/>
              </a:rPr>
              <a:t>t</a:t>
            </a:r>
            <a:r>
              <a:rPr kumimoji="0" sz="3000" b="1" i="0" u="none" strike="noStrike" kern="1200" cap="none" spc="0" normalizeH="0" baseline="0" noProof="0" dirty="0">
                <a:ln>
                  <a:noFill/>
                </a:ln>
                <a:solidFill>
                  <a:srgbClr val="002060"/>
                </a:solidFill>
                <a:effectLst/>
                <a:uLnTx/>
                <a:uFillTx/>
                <a:latin typeface="Calibri"/>
                <a:ea typeface="+mn-ea"/>
                <a:cs typeface="Calibri"/>
              </a:rPr>
              <a:t>x.</a:t>
            </a:r>
            <a:r>
              <a:rPr kumimoji="0" sz="3000" b="1" i="0" u="none" strike="noStrike" kern="1200" cap="none" spc="-20" normalizeH="0" baseline="0" noProof="0" dirty="0">
                <a:ln>
                  <a:noFill/>
                </a:ln>
                <a:solidFill>
                  <a:srgbClr val="002060"/>
                </a:solidFill>
                <a:effectLst/>
                <a:uLnTx/>
                <a:uFillTx/>
                <a:latin typeface="Calibri"/>
                <a:ea typeface="+mn-ea"/>
                <a:cs typeface="Calibri"/>
              </a:rPr>
              <a:t>us</a:t>
            </a:r>
            <a:r>
              <a:rPr kumimoji="0" sz="3000" b="1" i="0" u="none" strike="noStrike" kern="1200" cap="none" spc="-15" normalizeH="0" baseline="0" noProof="0" dirty="0">
                <a:ln>
                  <a:noFill/>
                </a:ln>
                <a:solidFill>
                  <a:srgbClr val="002060"/>
                </a:solidFill>
                <a:effectLst/>
                <a:uLnTx/>
                <a:uFillTx/>
                <a:latin typeface="Calibri"/>
                <a:ea typeface="+mn-ea"/>
                <a:cs typeface="Calibri"/>
              </a:rPr>
              <a:t>/</a:t>
            </a:r>
            <a:r>
              <a:rPr kumimoji="0" sz="3000" b="1" i="0" u="none" strike="noStrike" kern="1200" cap="none" spc="0" normalizeH="0" baseline="0" noProof="0" dirty="0">
                <a:ln>
                  <a:noFill/>
                </a:ln>
                <a:solidFill>
                  <a:srgbClr val="002060"/>
                </a:solidFill>
                <a:effectLst/>
                <a:uLnTx/>
                <a:uFillTx/>
                <a:latin typeface="Calibri"/>
                <a:ea typeface="+mn-ea"/>
                <a:cs typeface="Calibri"/>
              </a:rPr>
              <a:t>w</a:t>
            </a:r>
            <a:r>
              <a:rPr kumimoji="0" sz="3000" b="1" i="0" u="none" strike="noStrike" kern="1200" cap="none" spc="-10" normalizeH="0" baseline="0" noProof="0" dirty="0">
                <a:ln>
                  <a:noFill/>
                </a:ln>
                <a:solidFill>
                  <a:srgbClr val="002060"/>
                </a:solidFill>
                <a:effectLst/>
                <a:uLnTx/>
                <a:uFillTx/>
                <a:latin typeface="Calibri"/>
                <a:ea typeface="+mn-ea"/>
                <a:cs typeface="Calibri"/>
              </a:rPr>
              <a:t>i</a:t>
            </a:r>
            <a:r>
              <a:rPr kumimoji="0" sz="3000" b="1" i="0" u="none" strike="noStrike" kern="1200" cap="none" spc="-5" normalizeH="0" baseline="0" noProof="0" dirty="0">
                <a:ln>
                  <a:noFill/>
                </a:ln>
                <a:solidFill>
                  <a:srgbClr val="002060"/>
                </a:solidFill>
                <a:effectLst/>
                <a:uLnTx/>
                <a:uFillTx/>
                <a:latin typeface="Calibri"/>
                <a:ea typeface="+mn-ea"/>
                <a:cs typeface="Calibri"/>
              </a:rPr>
              <a:t>c</a:t>
            </a:r>
            <a:r>
              <a:rPr kumimoji="0" sz="3000" b="1" i="0" u="none" strike="noStrike" kern="1200" cap="none" spc="-25" normalizeH="0" baseline="0" noProof="0" dirty="0">
                <a:ln>
                  <a:noFill/>
                </a:ln>
                <a:solidFill>
                  <a:srgbClr val="002060"/>
                </a:solidFill>
                <a:effectLst/>
                <a:uLnTx/>
                <a:uFillTx/>
                <a:latin typeface="Calibri"/>
                <a:ea typeface="+mn-ea"/>
                <a:cs typeface="Calibri"/>
              </a:rPr>
              <a:t>hd</a:t>
            </a:r>
            <a:r>
              <a:rPr kumimoji="0" sz="3000" b="1" i="0" u="none" strike="noStrike" kern="1200" cap="none" spc="-15" normalizeH="0" baseline="0" noProof="0" dirty="0">
                <a:ln>
                  <a:noFill/>
                </a:ln>
                <a:solidFill>
                  <a:srgbClr val="002060"/>
                </a:solidFill>
                <a:effectLst/>
                <a:uLnTx/>
                <a:uFillTx/>
                <a:latin typeface="Calibri"/>
                <a:ea typeface="+mn-ea"/>
                <a:cs typeface="Calibri"/>
              </a:rPr>
              <a:t>/</a:t>
            </a:r>
            <a:r>
              <a:rPr kumimoji="0" sz="3000" b="1" i="0" u="none" strike="noStrike" kern="1200" cap="none" spc="-5" normalizeH="0" baseline="0" noProof="0" dirty="0">
                <a:ln>
                  <a:noFill/>
                </a:ln>
                <a:solidFill>
                  <a:srgbClr val="002060"/>
                </a:solidFill>
                <a:effectLst/>
                <a:uLnTx/>
                <a:uFillTx/>
                <a:latin typeface="Calibri"/>
                <a:ea typeface="+mn-ea"/>
                <a:cs typeface="Calibri"/>
              </a:rPr>
              <a:t>W</a:t>
            </a:r>
            <a:r>
              <a:rPr kumimoji="0" sz="3000" b="1" i="0" u="none" strike="noStrike" kern="1200" cap="none" spc="-15" normalizeH="0" baseline="0" noProof="0" dirty="0">
                <a:ln>
                  <a:noFill/>
                </a:ln>
                <a:solidFill>
                  <a:srgbClr val="002060"/>
                </a:solidFill>
                <a:effectLst/>
                <a:uLnTx/>
                <a:uFillTx/>
                <a:latin typeface="Calibri"/>
                <a:ea typeface="+mn-ea"/>
                <a:cs typeface="Calibri"/>
              </a:rPr>
              <a:t>I</a:t>
            </a:r>
            <a:r>
              <a:rPr kumimoji="0" sz="3000" b="1" i="0" u="none" strike="noStrike" kern="1200" cap="none" spc="-20" normalizeH="0" baseline="0" noProof="0" dirty="0">
                <a:ln>
                  <a:noFill/>
                </a:ln>
                <a:solidFill>
                  <a:srgbClr val="002060"/>
                </a:solidFill>
                <a:effectLst/>
                <a:uLnTx/>
                <a:uFillTx/>
                <a:latin typeface="Calibri"/>
                <a:ea typeface="+mn-ea"/>
                <a:cs typeface="Calibri"/>
              </a:rPr>
              <a:t>C</a:t>
            </a:r>
            <a:r>
              <a:rPr kumimoji="0" sz="3000" b="1" i="0" u="none" strike="noStrike" kern="1200" cap="none" spc="0" normalizeH="0" baseline="0" noProof="0" dirty="0">
                <a:ln>
                  <a:noFill/>
                </a:ln>
                <a:solidFill>
                  <a:srgbClr val="002060"/>
                </a:solidFill>
                <a:effectLst/>
                <a:uLnTx/>
                <a:uFillTx/>
                <a:latin typeface="Calibri"/>
                <a:ea typeface="+mn-ea"/>
                <a:cs typeface="Calibri"/>
              </a:rPr>
              <a:t>C</a:t>
            </a:r>
            <a:r>
              <a:rPr kumimoji="0" sz="3000" b="1" i="0" u="none" strike="noStrike" kern="1200" cap="none" spc="-45" normalizeH="0" baseline="0" noProof="0" dirty="0">
                <a:ln>
                  <a:noFill/>
                </a:ln>
                <a:solidFill>
                  <a:srgbClr val="002060"/>
                </a:solidFill>
                <a:effectLst/>
                <a:uLnTx/>
                <a:uFillTx/>
                <a:latin typeface="Calibri"/>
                <a:ea typeface="+mn-ea"/>
                <a:cs typeface="Calibri"/>
              </a:rPr>
              <a:t>a</a:t>
            </a:r>
            <a:r>
              <a:rPr kumimoji="0" sz="3000" b="1" i="0" u="none" strike="noStrike" kern="1200" cap="none" spc="-50" normalizeH="0" baseline="0" noProof="0" dirty="0">
                <a:ln>
                  <a:noFill/>
                </a:ln>
                <a:solidFill>
                  <a:srgbClr val="002060"/>
                </a:solidFill>
                <a:effectLst/>
                <a:uLnTx/>
                <a:uFillTx/>
                <a:latin typeface="Calibri"/>
                <a:ea typeface="+mn-ea"/>
                <a:cs typeface="Calibri"/>
              </a:rPr>
              <a:t>t</a:t>
            </a:r>
            <a:r>
              <a:rPr kumimoji="0" sz="3000" b="1" i="0" u="none" strike="noStrike" kern="1200" cap="none" spc="-15" normalizeH="0" baseline="0" noProof="0" dirty="0">
                <a:ln>
                  <a:noFill/>
                </a:ln>
                <a:solidFill>
                  <a:srgbClr val="002060"/>
                </a:solidFill>
                <a:effectLst/>
                <a:uLnTx/>
                <a:uFillTx/>
                <a:latin typeface="Calibri"/>
                <a:ea typeface="+mn-ea"/>
                <a:cs typeface="Calibri"/>
              </a:rPr>
              <a:t>alo</a:t>
            </a:r>
            <a:r>
              <a:rPr kumimoji="0" sz="3000" b="1" i="0" u="none" strike="noStrike" kern="1200" cap="none" spc="85" normalizeH="0" baseline="0" noProof="0" dirty="0">
                <a:ln>
                  <a:noFill/>
                </a:ln>
                <a:solidFill>
                  <a:srgbClr val="002060"/>
                </a:solidFill>
                <a:effectLst/>
                <a:uLnTx/>
                <a:uFillTx/>
                <a:latin typeface="Calibri"/>
                <a:ea typeface="+mn-ea"/>
                <a:cs typeface="Calibri"/>
              </a:rPr>
              <a:t>g</a:t>
            </a:r>
            <a:r>
              <a:rPr kumimoji="0" sz="3000" b="1" i="0" u="none" strike="noStrike" kern="1200" cap="none" spc="-90" normalizeH="0" baseline="0" noProof="0" dirty="0">
                <a:ln>
                  <a:noFill/>
                </a:ln>
                <a:solidFill>
                  <a:srgbClr val="002060"/>
                </a:solidFill>
                <a:effectLst/>
                <a:uLnTx/>
                <a:uFillTx/>
                <a:latin typeface="Calibri"/>
                <a:ea typeface="+mn-ea"/>
                <a:cs typeface="Calibri"/>
              </a:rPr>
              <a:t>/</a:t>
            </a:r>
            <a:r>
              <a:rPr kumimoji="0" sz="3000" b="1" i="0" u="none" strike="noStrike" kern="1200" cap="none" spc="-15" normalizeH="0" baseline="0" noProof="0" dirty="0">
                <a:ln>
                  <a:noFill/>
                </a:ln>
                <a:solidFill>
                  <a:srgbClr val="002060"/>
                </a:solidFill>
                <a:effectLst/>
                <a:uLnTx/>
                <a:uFillTx/>
                <a:latin typeface="Calibri"/>
                <a:ea typeface="+mn-ea"/>
                <a:cs typeface="Calibri"/>
              </a:rPr>
              <a:t>c</a:t>
            </a:r>
            <a:r>
              <a:rPr kumimoji="0" sz="3000" b="1" i="0" u="none" strike="noStrike" kern="1200" cap="none" spc="-20" normalizeH="0" baseline="0" noProof="0" dirty="0">
                <a:ln>
                  <a:noFill/>
                </a:ln>
                <a:solidFill>
                  <a:srgbClr val="002060"/>
                </a:solidFill>
                <a:effectLst/>
                <a:uLnTx/>
                <a:uFillTx/>
                <a:latin typeface="Calibri"/>
                <a:ea typeface="+mn-ea"/>
                <a:cs typeface="Calibri"/>
              </a:rPr>
              <a:t>o</a:t>
            </a:r>
            <a:r>
              <a:rPr kumimoji="0" sz="3000" b="1" i="0" u="none" strike="noStrike" kern="1200" cap="none" spc="-55" normalizeH="0" baseline="0" noProof="0" dirty="0">
                <a:ln>
                  <a:noFill/>
                </a:ln>
                <a:solidFill>
                  <a:srgbClr val="002060"/>
                </a:solidFill>
                <a:effectLst/>
                <a:uLnTx/>
                <a:uFillTx/>
                <a:latin typeface="Calibri"/>
                <a:ea typeface="+mn-ea"/>
                <a:cs typeface="Calibri"/>
              </a:rPr>
              <a:t>nt</a:t>
            </a:r>
            <a:r>
              <a:rPr kumimoji="0" sz="3000" b="1" i="0" u="none" strike="noStrike" kern="1200" cap="none" spc="0" normalizeH="0" baseline="0" noProof="0" dirty="0">
                <a:ln>
                  <a:noFill/>
                </a:ln>
                <a:solidFill>
                  <a:srgbClr val="002060"/>
                </a:solidFill>
                <a:effectLst/>
                <a:uLnTx/>
                <a:uFillTx/>
                <a:latin typeface="Calibri"/>
                <a:ea typeface="+mn-ea"/>
                <a:cs typeface="Calibri"/>
              </a:rPr>
              <a:t>e</a:t>
            </a:r>
            <a:r>
              <a:rPr kumimoji="0" sz="3000" b="1" i="0" u="none" strike="noStrike" kern="1200" cap="none" spc="-55" normalizeH="0" baseline="0" noProof="0" dirty="0">
                <a:ln>
                  <a:noFill/>
                </a:ln>
                <a:solidFill>
                  <a:srgbClr val="002060"/>
                </a:solidFill>
                <a:effectLst/>
                <a:uLnTx/>
                <a:uFillTx/>
                <a:latin typeface="Calibri"/>
                <a:ea typeface="+mn-ea"/>
                <a:cs typeface="Calibri"/>
              </a:rPr>
              <a:t>n</a:t>
            </a:r>
            <a:r>
              <a:rPr kumimoji="0" sz="3000" b="1" i="0" u="none" strike="noStrike" kern="1200" cap="none" spc="-20" normalizeH="0" baseline="0" noProof="0" dirty="0">
                <a:ln>
                  <a:noFill/>
                </a:ln>
                <a:solidFill>
                  <a:srgbClr val="002060"/>
                </a:solidFill>
                <a:effectLst/>
                <a:uLnTx/>
                <a:uFillTx/>
                <a:latin typeface="Calibri"/>
                <a:ea typeface="+mn-ea"/>
                <a:cs typeface="Calibri"/>
              </a:rPr>
              <a:t>ts</a:t>
            </a:r>
            <a:r>
              <a:rPr kumimoji="0" sz="3000" b="1" i="0" u="none" strike="noStrike" kern="1200" cap="none" spc="-10" normalizeH="0" baseline="0" noProof="0" dirty="0">
                <a:ln>
                  <a:noFill/>
                </a:ln>
                <a:solidFill>
                  <a:srgbClr val="002060"/>
                </a:solidFill>
                <a:effectLst/>
                <a:uLnTx/>
                <a:uFillTx/>
                <a:latin typeface="Calibri"/>
                <a:ea typeface="+mn-ea"/>
                <a:cs typeface="Calibri"/>
              </a:rPr>
              <a:t>.</a:t>
            </a:r>
            <a:r>
              <a:rPr kumimoji="0" sz="3000" b="1" i="0" u="none" strike="noStrike" kern="1200" cap="none" spc="-20" normalizeH="0" baseline="0" noProof="0" dirty="0">
                <a:ln>
                  <a:noFill/>
                </a:ln>
                <a:solidFill>
                  <a:srgbClr val="002060"/>
                </a:solidFill>
                <a:effectLst/>
                <a:uLnTx/>
                <a:uFillTx/>
                <a:latin typeface="Calibri"/>
                <a:ea typeface="+mn-ea"/>
                <a:cs typeface="Calibri"/>
              </a:rPr>
              <a:t>s</a:t>
            </a:r>
            <a:r>
              <a:rPr kumimoji="0" sz="3000" b="1" i="0" u="none" strike="noStrike" kern="1200" cap="none" spc="-55" normalizeH="0" baseline="0" noProof="0" dirty="0">
                <a:ln>
                  <a:noFill/>
                </a:ln>
                <a:solidFill>
                  <a:srgbClr val="002060"/>
                </a:solidFill>
                <a:effectLst/>
                <a:uLnTx/>
                <a:uFillTx/>
                <a:latin typeface="Calibri"/>
                <a:ea typeface="+mn-ea"/>
                <a:cs typeface="Calibri"/>
              </a:rPr>
              <a:t>h</a:t>
            </a:r>
            <a:r>
              <a:rPr kumimoji="0" sz="3000" b="1" i="0" u="none" strike="noStrike" kern="1200" cap="none" spc="-5" normalizeH="0" baseline="0" noProof="0" dirty="0">
                <a:ln>
                  <a:noFill/>
                </a:ln>
                <a:solidFill>
                  <a:srgbClr val="002060"/>
                </a:solidFill>
                <a:effectLst/>
                <a:uLnTx/>
                <a:uFillTx/>
                <a:latin typeface="Calibri"/>
                <a:ea typeface="+mn-ea"/>
                <a:cs typeface="Calibri"/>
              </a:rPr>
              <a:t>tm</a:t>
            </a:r>
            <a:endParaRPr kumimoji="0" sz="3000" b="0" i="0" u="none" strike="noStrike" kern="1200" cap="none" spc="0" normalizeH="0" baseline="0" noProof="0" dirty="0">
              <a:ln>
                <a:noFill/>
              </a:ln>
              <a:solidFill>
                <a:srgbClr val="022167"/>
              </a:solidFill>
              <a:effectLst/>
              <a:uLnTx/>
              <a:uFillTx/>
              <a:latin typeface="Calibri"/>
              <a:ea typeface="+mn-ea"/>
              <a:cs typeface="Calibri"/>
            </a:endParaRPr>
          </a:p>
        </p:txBody>
      </p:sp>
    </p:spTree>
    <p:extLst>
      <p:ext uri="{BB962C8B-B14F-4D97-AF65-F5344CB8AC3E}">
        <p14:creationId xmlns:p14="http://schemas.microsoft.com/office/powerpoint/2010/main" val="133617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p:txBody>
          <a:bodyPr/>
          <a:lstStyle/>
          <a:p>
            <a:pPr eaLnBrk="1" hangingPunct="1"/>
            <a:r>
              <a:rPr lang="en-US" altLang="en-US" dirty="0">
                <a:solidFill>
                  <a:srgbClr val="003087"/>
                </a:solidFill>
                <a:latin typeface="+mj-lt"/>
                <a:ea typeface="ＭＳ Ｐゴシック" panose="020B0600070205080204" pitchFamily="34" charset="-128"/>
              </a:rPr>
              <a:t>Promoting the Program</a:t>
            </a:r>
          </a:p>
        </p:txBody>
      </p:sp>
      <p:sp>
        <p:nvSpPr>
          <p:cNvPr id="186372" name="Rectangle 3"/>
          <p:cNvSpPr>
            <a:spLocks/>
          </p:cNvSpPr>
          <p:nvPr/>
        </p:nvSpPr>
        <p:spPr bwMode="auto">
          <a:xfrm>
            <a:off x="2236375" y="1672692"/>
            <a:ext cx="8822531" cy="492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4" bIns="0" anchor="ctr"/>
          <a:lstStyle>
            <a:lvl1pPr marL="382588" indent="-342900" algn="ctr">
              <a:defRPr sz="3600">
                <a:solidFill>
                  <a:schemeClr val="tx1"/>
                </a:solidFill>
                <a:latin typeface="Gill Sans" charset="0"/>
                <a:ea typeface="ＭＳ Ｐゴシック" panose="020B0600070205080204" pitchFamily="34" charset="-128"/>
                <a:sym typeface="Gill Sans" charset="0"/>
              </a:defRPr>
            </a:lvl1pPr>
            <a:lvl2pPr marL="782638"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382588" marR="0" lvl="0" indent="-342900" algn="l" defTabSz="914400" rtl="0" eaLnBrk="1" fontAlgn="auto" latinLnBrk="0" hangingPunct="1">
              <a:lnSpc>
                <a:spcPct val="80000"/>
              </a:lnSpc>
              <a:spcBef>
                <a:spcPts val="449"/>
              </a:spcBef>
              <a:spcAft>
                <a:spcPts val="0"/>
              </a:spcAft>
              <a:buClr>
                <a:srgbClr val="000000"/>
              </a:buClr>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Promotion increases awareness, usage and better Return on Investment (ROI)</a:t>
            </a:r>
          </a:p>
          <a:p>
            <a:pPr marL="382588" marR="0" lvl="0" indent="-342900" algn="l" defTabSz="914400" rtl="0" eaLnBrk="1" fontAlgn="auto" latinLnBrk="0" hangingPunct="1">
              <a:lnSpc>
                <a:spcPct val="80000"/>
              </a:lnSpc>
              <a:spcBef>
                <a:spcPts val="449"/>
              </a:spcBef>
              <a:spcAft>
                <a:spcPts val="0"/>
              </a:spcAft>
              <a:buClr>
                <a:srgbClr val="000000"/>
              </a:buClr>
              <a:buSzTx/>
              <a:buFontTx/>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Promotion ideas: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Ribbon-cutting event</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Coordinate with World Breastfeeding Week (Aug.1-7)</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Annual promotion during National Breastfeeding Month (August)</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Employee paycheck stuffers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Include information in new employee orientation</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Posters and fliers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Employee newsletters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Table tents in lounge and cafeteria areas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Stickers in bathrooms</a:t>
            </a:r>
          </a:p>
          <a:p>
            <a:pPr marL="782638" marR="0" lvl="1" indent="-285750" algn="l" defTabSz="914400" rtl="0" eaLnBrk="1" fontAlgn="auto" latinLnBrk="0" hangingPunct="1">
              <a:lnSpc>
                <a:spcPct val="80000"/>
              </a:lnSpc>
              <a:spcBef>
                <a:spcPts val="431"/>
              </a:spcBef>
              <a:spcAft>
                <a:spcPts val="0"/>
              </a:spcAft>
              <a:buClr>
                <a:srgbClr val="000000"/>
              </a:buClr>
              <a:buSzTx/>
              <a:buFont typeface="Helvetica" panose="020B0604020202020204" pitchFamily="34" charset="0"/>
              <a:buChar char="•"/>
              <a:tabLst/>
              <a:defRPr/>
            </a:pPr>
            <a:r>
              <a:rPr kumimoji="0" lang="en-US" altLang="en-US" sz="22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Employee health fairs and wellness events</a:t>
            </a:r>
          </a:p>
        </p:txBody>
      </p:sp>
    </p:spTree>
    <p:extLst>
      <p:ext uri="{BB962C8B-B14F-4D97-AF65-F5344CB8AC3E}">
        <p14:creationId xmlns:p14="http://schemas.microsoft.com/office/powerpoint/2010/main" val="4113251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type="title"/>
          </p:nvPr>
        </p:nvSpPr>
        <p:spPr>
          <a:xfrm>
            <a:off x="1447800" y="461268"/>
            <a:ext cx="9830983" cy="798296"/>
          </a:xfrm>
        </p:spPr>
        <p:txBody>
          <a:bodyPr vert="horz" lIns="91440" tIns="45720" rIns="28574" bIns="45720" rtlCol="0" anchor="b">
            <a:noAutofit/>
          </a:bodyPr>
          <a:lstStyle/>
          <a:p>
            <a:pPr marL="27905"/>
            <a:r>
              <a:rPr lang="en-US" altLang="en-US" sz="5020"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Support: Managers</a:t>
            </a:r>
            <a:endParaRPr lang="en-US" altLang="en-US" sz="5020" dirty="0">
              <a:solidFill>
                <a:srgbClr val="003087"/>
              </a:solidFill>
              <a:latin typeface="+mj-lt"/>
              <a:ea typeface="ＭＳ Ｐゴシック" panose="020B0600070205080204" pitchFamily="34" charset="-128"/>
              <a:sym typeface="Arial" panose="020B0604020202020204" pitchFamily="34" charset="0"/>
            </a:endParaRPr>
          </a:p>
        </p:txBody>
      </p:sp>
      <p:sp>
        <p:nvSpPr>
          <p:cNvPr id="153604" name="Rectangle 3"/>
          <p:cNvSpPr>
            <a:spLocks noGrp="1" noChangeArrowheads="1"/>
          </p:cNvSpPr>
          <p:nvPr>
            <p:ph type="body" idx="1"/>
          </p:nvPr>
        </p:nvSpPr>
        <p:spPr>
          <a:xfrm>
            <a:off x="2437590" y="1828800"/>
            <a:ext cx="8841193" cy="549117"/>
          </a:xfrm>
        </p:spPr>
        <p:txBody>
          <a:bodyPr vert="horz" lIns="91440" tIns="45720" rIns="28574" bIns="45720" rtlCol="0">
            <a:noAutofit/>
          </a:bodyPr>
          <a:lstStyle/>
          <a:p>
            <a:pPr marL="268998" indent="0">
              <a:buClr>
                <a:srgbClr val="000000"/>
              </a:buClr>
              <a:buFontTx/>
              <a:buChar char="•"/>
            </a:pPr>
            <a:r>
              <a:rPr lang="en-US" altLang="en-US" sz="2600" dirty="0">
                <a:solidFill>
                  <a:schemeClr val="tx2"/>
                </a:solidFill>
                <a:latin typeface="+mn-lt"/>
                <a:ea typeface="ＭＳ Ｐゴシック" panose="020B0600070205080204" pitchFamily="34" charset="-128"/>
              </a:rPr>
              <a:t>Top-level support company leaders/workers</a:t>
            </a:r>
          </a:p>
          <a:p>
            <a:pPr marL="550273" lvl="1" indent="0">
              <a:spcBef>
                <a:spcPts val="422"/>
              </a:spcBef>
              <a:buClr>
                <a:srgbClr val="000000"/>
              </a:buClr>
              <a:buFont typeface="Helvetica" panose="020B0604020202020204" pitchFamily="34" charset="0"/>
              <a:buChar char="•"/>
            </a:pPr>
            <a:r>
              <a:rPr lang="en-US" altLang="en-US" sz="2600" dirty="0">
                <a:solidFill>
                  <a:schemeClr val="tx2"/>
                </a:solidFill>
                <a:ea typeface="ＭＳ Ｐゴシック" panose="020B0600070205080204" pitchFamily="34" charset="-128"/>
              </a:rPr>
              <a:t>Rationale for a lactation program</a:t>
            </a:r>
          </a:p>
          <a:p>
            <a:pPr marL="550273" lvl="1" indent="0">
              <a:spcBef>
                <a:spcPts val="422"/>
              </a:spcBef>
              <a:buClr>
                <a:srgbClr val="000000"/>
              </a:buClr>
              <a:buFont typeface="Helvetica" panose="020B0604020202020204" pitchFamily="34" charset="0"/>
              <a:buChar char="•"/>
            </a:pPr>
            <a:r>
              <a:rPr lang="en-US" altLang="en-US" sz="2600" dirty="0">
                <a:solidFill>
                  <a:schemeClr val="tx2"/>
                </a:solidFill>
                <a:ea typeface="ＭＳ Ｐゴシック" panose="020B0600070205080204" pitchFamily="34" charset="-128"/>
              </a:rPr>
              <a:t>Expectations of support</a:t>
            </a:r>
          </a:p>
          <a:p>
            <a:pPr marL="550273" lvl="1" indent="0">
              <a:spcBef>
                <a:spcPts val="422"/>
              </a:spcBef>
              <a:buClr>
                <a:srgbClr val="000000"/>
              </a:buClr>
              <a:buFont typeface="Helvetica" panose="020B0604020202020204" pitchFamily="34" charset="0"/>
              <a:buChar char="•"/>
            </a:pPr>
            <a:r>
              <a:rPr lang="en-US" altLang="en-US" sz="2600" dirty="0">
                <a:solidFill>
                  <a:schemeClr val="tx2"/>
                </a:solidFill>
                <a:ea typeface="ＭＳ Ｐゴシック" panose="020B0600070205080204" pitchFamily="34" charset="-128"/>
              </a:rPr>
              <a:t>No tolerance for inappropriate jokes, comments</a:t>
            </a:r>
          </a:p>
          <a:p>
            <a:pPr marL="268998" indent="0">
              <a:spcBef>
                <a:spcPts val="422"/>
              </a:spcBef>
              <a:buClr>
                <a:srgbClr val="000000"/>
              </a:buClr>
            </a:pPr>
            <a:endParaRPr lang="en-US" altLang="en-US" sz="2600" dirty="0">
              <a:solidFill>
                <a:schemeClr val="tx2"/>
              </a:solidFill>
              <a:latin typeface="+mn-lt"/>
              <a:ea typeface="ＭＳ Ｐゴシック" panose="020B0600070205080204" pitchFamily="34" charset="-128"/>
            </a:endParaRPr>
          </a:p>
          <a:p>
            <a:pPr marL="268998" indent="0">
              <a:spcBef>
                <a:spcPts val="422"/>
              </a:spcBef>
              <a:buClr>
                <a:srgbClr val="000000"/>
              </a:buClr>
              <a:buFontTx/>
              <a:buChar char="•"/>
            </a:pPr>
            <a:r>
              <a:rPr lang="en-US" altLang="en-US" sz="2600" dirty="0">
                <a:solidFill>
                  <a:schemeClr val="tx2"/>
                </a:solidFill>
                <a:latin typeface="+mn-lt"/>
                <a:ea typeface="ＭＳ Ｐゴシック" panose="020B0600070205080204" pitchFamily="34" charset="-128"/>
              </a:rPr>
              <a:t>Lactation support policies</a:t>
            </a:r>
          </a:p>
          <a:p>
            <a:pPr marL="268998" indent="0">
              <a:spcBef>
                <a:spcPts val="422"/>
              </a:spcBef>
              <a:buClr>
                <a:srgbClr val="000000"/>
              </a:buClr>
              <a:buFontTx/>
              <a:buChar char="•"/>
            </a:pPr>
            <a:r>
              <a:rPr lang="en-US" altLang="en-US" sz="2600" dirty="0">
                <a:solidFill>
                  <a:schemeClr val="tx2"/>
                </a:solidFill>
                <a:latin typeface="+mn-lt"/>
                <a:ea typeface="ＭＳ Ｐゴシック" panose="020B0600070205080204" pitchFamily="34" charset="-128"/>
              </a:rPr>
              <a:t>Training for supervisors</a:t>
            </a:r>
          </a:p>
        </p:txBody>
      </p:sp>
    </p:spTree>
    <p:extLst>
      <p:ext uri="{BB962C8B-B14F-4D97-AF65-F5344CB8AC3E}">
        <p14:creationId xmlns:p14="http://schemas.microsoft.com/office/powerpoint/2010/main" val="357815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a:xfrm>
            <a:off x="1828800" y="779394"/>
            <a:ext cx="10134600" cy="742950"/>
          </a:xfrm>
        </p:spPr>
        <p:txBody>
          <a:bodyPr/>
          <a:lstStyle/>
          <a:p>
            <a:pPr eaLnBrk="1" hangingPunct="1"/>
            <a:r>
              <a:rPr lang="en-US" altLang="en-US" dirty="0">
                <a:solidFill>
                  <a:srgbClr val="003087"/>
                </a:solidFill>
              </a:rPr>
              <a:t>And could prevent an estimated</a:t>
            </a:r>
          </a:p>
        </p:txBody>
      </p:sp>
      <p:sp>
        <p:nvSpPr>
          <p:cNvPr id="39939" name="Content Placeholder 6"/>
          <p:cNvSpPr>
            <a:spLocks noGrp="1"/>
          </p:cNvSpPr>
          <p:nvPr>
            <p:ph sz="half" idx="1"/>
          </p:nvPr>
        </p:nvSpPr>
        <p:spPr>
          <a:xfrm>
            <a:off x="3744913" y="1677989"/>
            <a:ext cx="6318250" cy="4541837"/>
          </a:xfrm>
        </p:spPr>
        <p:txBody>
          <a:bodyPr>
            <a:noAutofit/>
          </a:bodyPr>
          <a:lstStyle/>
          <a:p>
            <a:pPr marL="342900" indent="-342900">
              <a:buFont typeface="Arial" panose="020B0604020202020204" pitchFamily="34" charset="0"/>
              <a:buChar char="•"/>
            </a:pPr>
            <a:r>
              <a:rPr lang="en-US" altLang="en-US" sz="2600" dirty="0">
                <a:solidFill>
                  <a:srgbClr val="00214E"/>
                </a:solidFill>
                <a:cs typeface="Calibri" panose="020F0502020204030204" pitchFamily="34" charset="0"/>
              </a:rPr>
              <a:t>8,487 </a:t>
            </a:r>
            <a:r>
              <a:rPr lang="en-US" altLang="en-US" sz="2600" b="1" dirty="0">
                <a:solidFill>
                  <a:srgbClr val="00214E"/>
                </a:solidFill>
                <a:cs typeface="Calibri" panose="020F0502020204030204" pitchFamily="34" charset="0"/>
              </a:rPr>
              <a:t>heart attacks </a:t>
            </a:r>
            <a:r>
              <a:rPr lang="en-US" altLang="en-US" sz="2600" dirty="0">
                <a:solidFill>
                  <a:srgbClr val="00214E"/>
                </a:solidFill>
                <a:cs typeface="Calibri" panose="020F0502020204030204" pitchFamily="34" charset="0"/>
              </a:rPr>
              <a:t>and 986 resulting deaths* </a:t>
            </a:r>
            <a:r>
              <a:rPr lang="en-US" altLang="en-US" sz="1600" i="1" dirty="0">
                <a:solidFill>
                  <a:srgbClr val="00214E"/>
                </a:solidFill>
                <a:cs typeface="Calibri" panose="020F0502020204030204" pitchFamily="34" charset="0"/>
              </a:rPr>
              <a:t>(strong evidence-more studies needed)</a:t>
            </a:r>
            <a:r>
              <a:rPr lang="en-US" altLang="en-US" sz="1600" dirty="0">
                <a:solidFill>
                  <a:srgbClr val="00214E"/>
                </a:solidFill>
                <a:cs typeface="Calibri" panose="020F0502020204030204" pitchFamily="34" charset="0"/>
              </a:rPr>
              <a:t> </a:t>
            </a:r>
          </a:p>
          <a:p>
            <a:pPr marL="342900" indent="-342900">
              <a:buFont typeface="Arial" panose="020B0604020202020204" pitchFamily="34" charset="0"/>
              <a:buChar char="•"/>
            </a:pPr>
            <a:r>
              <a:rPr lang="en-US" altLang="en-US" sz="2600" dirty="0">
                <a:solidFill>
                  <a:srgbClr val="00214E"/>
                </a:solidFill>
                <a:cs typeface="Calibri" panose="020F0502020204030204" pitchFamily="34" charset="0"/>
              </a:rPr>
              <a:t>5,023 cases of </a:t>
            </a:r>
            <a:r>
              <a:rPr lang="en-US" altLang="en-US" sz="2600" b="1" dirty="0">
                <a:solidFill>
                  <a:srgbClr val="00214E"/>
                </a:solidFill>
                <a:cs typeface="Calibri" panose="020F0502020204030204" pitchFamily="34" charset="0"/>
              </a:rPr>
              <a:t>breast cancer </a:t>
            </a:r>
            <a:r>
              <a:rPr lang="en-US" altLang="en-US" sz="2600" dirty="0">
                <a:solidFill>
                  <a:srgbClr val="00214E"/>
                </a:solidFill>
                <a:cs typeface="Calibri" panose="020F0502020204030204" pitchFamily="34" charset="0"/>
              </a:rPr>
              <a:t>and 838 resulting deaths</a:t>
            </a:r>
          </a:p>
          <a:p>
            <a:pPr marL="342900" indent="-342900">
              <a:buFont typeface="Arial" panose="020B0604020202020204" pitchFamily="34" charset="0"/>
              <a:buChar char="•"/>
            </a:pPr>
            <a:r>
              <a:rPr lang="en-US" altLang="en-US" sz="2600" dirty="0">
                <a:solidFill>
                  <a:srgbClr val="00214E"/>
                </a:solidFill>
                <a:cs typeface="Calibri" panose="020F0502020204030204" pitchFamily="34" charset="0"/>
              </a:rPr>
              <a:t>12,302 cases of </a:t>
            </a:r>
            <a:r>
              <a:rPr lang="en-US" altLang="en-US" sz="2600" b="1" dirty="0">
                <a:solidFill>
                  <a:srgbClr val="00214E"/>
                </a:solidFill>
                <a:cs typeface="Calibri" panose="020F0502020204030204" pitchFamily="34" charset="0"/>
              </a:rPr>
              <a:t>Type 2 diabetes </a:t>
            </a:r>
            <a:r>
              <a:rPr lang="en-US" altLang="en-US" sz="2600" dirty="0">
                <a:solidFill>
                  <a:srgbClr val="00214E"/>
                </a:solidFill>
                <a:cs typeface="Calibri" panose="020F0502020204030204" pitchFamily="34" charset="0"/>
              </a:rPr>
              <a:t>and 473 resulting deaths</a:t>
            </a:r>
          </a:p>
          <a:p>
            <a:pPr marL="342900" indent="-342900">
              <a:buFont typeface="Arial" panose="020B0604020202020204" pitchFamily="34" charset="0"/>
              <a:buChar char="•"/>
            </a:pPr>
            <a:r>
              <a:rPr lang="en-US" altLang="en-US" sz="2600" dirty="0">
                <a:solidFill>
                  <a:srgbClr val="00214E"/>
                </a:solidFill>
                <a:cs typeface="Calibri" panose="020F0502020204030204" pitchFamily="34" charset="0"/>
              </a:rPr>
              <a:t>35,982 cases of </a:t>
            </a:r>
            <a:r>
              <a:rPr lang="en-US" altLang="en-US" sz="2600" b="1" dirty="0">
                <a:solidFill>
                  <a:srgbClr val="00214E"/>
                </a:solidFill>
                <a:cs typeface="Calibri" panose="020F0502020204030204" pitchFamily="34" charset="0"/>
              </a:rPr>
              <a:t>hypertension</a:t>
            </a:r>
            <a:r>
              <a:rPr lang="en-US" altLang="en-US" sz="2600" dirty="0">
                <a:solidFill>
                  <a:srgbClr val="00214E"/>
                </a:solidFill>
                <a:cs typeface="Calibri" panose="020F0502020204030204" pitchFamily="34" charset="0"/>
              </a:rPr>
              <a:t> and 322 resulting deaths</a:t>
            </a:r>
            <a:endParaRPr lang="en-US" altLang="en-US" sz="1700" dirty="0">
              <a:solidFill>
                <a:srgbClr val="00214E"/>
              </a:solidFill>
              <a:cs typeface="Calibri" panose="020F0502020204030204" pitchFamily="34" charset="0"/>
            </a:endParaRPr>
          </a:p>
          <a:p>
            <a:pPr marL="342900" indent="-342900" algn="ctr">
              <a:buNone/>
            </a:pPr>
            <a:r>
              <a:rPr lang="en-US" altLang="en-US" sz="2600" dirty="0">
                <a:solidFill>
                  <a:srgbClr val="00214E"/>
                </a:solidFill>
                <a:cs typeface="Calibri" panose="020F0502020204030204" pitchFamily="34" charset="0"/>
              </a:rPr>
              <a:t>among U.S. women per year</a:t>
            </a:r>
          </a:p>
          <a:p>
            <a:pPr marL="342900" indent="-342900">
              <a:buFont typeface="Arial" panose="020B0604020202020204" pitchFamily="34" charset="0"/>
              <a:buChar char="•"/>
            </a:pPr>
            <a:endParaRPr lang="en-US" altLang="en-US" sz="2600" dirty="0">
              <a:solidFill>
                <a:srgbClr val="00214E"/>
              </a:solidFill>
              <a:cs typeface="Calibri" panose="020F0502020204030204" pitchFamily="34" charset="0"/>
            </a:endParaRPr>
          </a:p>
          <a:p>
            <a:pPr marL="342900" indent="-342900">
              <a:buFont typeface="Arial" panose="020B0604020202020204" pitchFamily="34" charset="0"/>
              <a:buChar char="•"/>
            </a:pPr>
            <a:endParaRPr lang="en-US" altLang="en-US" sz="2600" dirty="0">
              <a:solidFill>
                <a:srgbClr val="00214E"/>
              </a:solidFill>
              <a:cs typeface="Calibri" panose="020F0502020204030204" pitchFamily="34" charset="0"/>
            </a:endParaRPr>
          </a:p>
          <a:p>
            <a:pPr marL="342900" indent="-342900">
              <a:buFont typeface="Arial" panose="020B0604020202020204" pitchFamily="34" charset="0"/>
              <a:buChar char="•"/>
            </a:pPr>
            <a:endParaRPr lang="en-US" altLang="en-US" sz="2600" dirty="0">
              <a:solidFill>
                <a:srgbClr val="00214E"/>
              </a:solidFill>
              <a:cs typeface="Calibri" panose="020F0502020204030204" pitchFamily="34" charset="0"/>
            </a:endParaRPr>
          </a:p>
          <a:p>
            <a:pPr marL="342900" indent="-342900">
              <a:buFont typeface="Arial" panose="020B0604020202020204" pitchFamily="34" charset="0"/>
              <a:buChar char="•"/>
            </a:pPr>
            <a:endParaRPr lang="en-US" altLang="en-US" sz="2600" dirty="0">
              <a:solidFill>
                <a:srgbClr val="00214E"/>
              </a:solidFill>
              <a:cs typeface="Calibri" panose="020F0502020204030204" pitchFamily="34" charset="0"/>
            </a:endParaRPr>
          </a:p>
          <a:p>
            <a:pPr marL="342900" indent="-342900">
              <a:buFont typeface="Arial" panose="020B0604020202020204" pitchFamily="34" charset="0"/>
              <a:buChar char="•"/>
            </a:pPr>
            <a:endParaRPr lang="en-US" altLang="en-US" sz="2600" dirty="0">
              <a:solidFill>
                <a:srgbClr val="00214E"/>
              </a:solidFill>
              <a:cs typeface="Calibri" panose="020F0502020204030204" pitchFamily="34" charset="0"/>
            </a:endParaRPr>
          </a:p>
          <a:p>
            <a:pPr marL="342900" indent="-342900">
              <a:buNone/>
            </a:pPr>
            <a:endParaRPr lang="en-US" altLang="en-US" sz="2600" dirty="0">
              <a:solidFill>
                <a:srgbClr val="00214E"/>
              </a:solidFill>
              <a:cs typeface="Calibri" panose="020F0502020204030204" pitchFamily="34" charset="0"/>
            </a:endParaRPr>
          </a:p>
          <a:p>
            <a:pPr marL="342900" indent="-342900">
              <a:buNone/>
            </a:pPr>
            <a:endParaRPr lang="en-US" altLang="en-US" sz="2600" dirty="0">
              <a:solidFill>
                <a:srgbClr val="00214E"/>
              </a:solidFill>
              <a:cs typeface="Calibri" panose="020F0502020204030204" pitchFamily="34" charset="0"/>
            </a:endParaRPr>
          </a:p>
        </p:txBody>
      </p:sp>
      <p:sp>
        <p:nvSpPr>
          <p:cNvPr id="3" name="Footer Placeholder 2"/>
          <p:cNvSpPr>
            <a:spLocks noGrp="1"/>
          </p:cNvSpPr>
          <p:nvPr>
            <p:ph type="ftr" sz="quarter" idx="11"/>
          </p:nvPr>
        </p:nvSpPr>
        <p:spPr>
          <a:xfrm>
            <a:off x="2743200" y="6248400"/>
            <a:ext cx="7756264" cy="32067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214E"/>
                </a:solidFill>
                <a:effectLst/>
                <a:uLnTx/>
                <a:uFillTx/>
                <a:latin typeface="Verdana"/>
                <a:ea typeface="+mn-ea"/>
                <a:cs typeface="+mn-cs"/>
              </a:rPr>
              <a:t>Bartick</a:t>
            </a:r>
            <a:r>
              <a:rPr kumimoji="0" lang="en-US" sz="1400" b="0" i="0" u="none" strike="noStrike" kern="1200" cap="none" spc="0" normalizeH="0" baseline="0" noProof="0" dirty="0">
                <a:ln>
                  <a:noFill/>
                </a:ln>
                <a:solidFill>
                  <a:srgbClr val="00214E"/>
                </a:solidFill>
                <a:effectLst/>
                <a:uLnTx/>
                <a:uFillTx/>
                <a:latin typeface="Verdana"/>
                <a:ea typeface="+mn-ea"/>
                <a:cs typeface="+mn-cs"/>
              </a:rPr>
              <a:t> MC, Schwarz EB, et al.</a:t>
            </a:r>
            <a:r>
              <a:rPr kumimoji="0" lang="en-US" sz="1400" b="0" i="0" u="none" strike="noStrike" kern="1200" cap="none" spc="0" normalizeH="0" baseline="30000" noProof="0" dirty="0">
                <a:ln>
                  <a:noFill/>
                </a:ln>
                <a:solidFill>
                  <a:srgbClr val="00214E"/>
                </a:solidFill>
                <a:effectLst/>
                <a:uLnTx/>
                <a:uFillTx/>
                <a:latin typeface="Verdana"/>
                <a:ea typeface="+mn-ea"/>
                <a:cs typeface="+mn-cs"/>
              </a:rPr>
              <a:t>.</a:t>
            </a:r>
            <a:r>
              <a:rPr kumimoji="0" lang="en-US" sz="1400" b="0" i="0" u="none" strike="noStrike" kern="1200" cap="none" spc="0" normalizeH="0" baseline="0" noProof="0" dirty="0">
                <a:ln>
                  <a:noFill/>
                </a:ln>
                <a:solidFill>
                  <a:srgbClr val="00214E"/>
                </a:solidFill>
                <a:effectLst/>
                <a:uLnTx/>
                <a:uFillTx/>
                <a:latin typeface="Verdana"/>
                <a:ea typeface="+mn-ea"/>
                <a:cs typeface="+mn-cs"/>
              </a:rPr>
              <a:t> Suboptimal breastfeeding in the United States: Maternal and pediatric health outcomes and costs. </a:t>
            </a:r>
            <a:r>
              <a:rPr kumimoji="0" lang="en-US" sz="1400" b="0" i="0" u="none" strike="noStrike" kern="1200" cap="none" spc="0" normalizeH="0" baseline="0" noProof="0" dirty="0" err="1">
                <a:ln>
                  <a:noFill/>
                </a:ln>
                <a:solidFill>
                  <a:srgbClr val="00214E"/>
                </a:solidFill>
                <a:effectLst/>
                <a:uLnTx/>
                <a:uFillTx/>
                <a:latin typeface="Verdana"/>
                <a:ea typeface="+mn-ea"/>
                <a:cs typeface="+mn-cs"/>
              </a:rPr>
              <a:t>Matern</a:t>
            </a:r>
            <a:r>
              <a:rPr kumimoji="0" lang="en-US" sz="1400" b="0" i="0" u="none" strike="noStrike" kern="1200" cap="none" spc="0" normalizeH="0" baseline="0" noProof="0" dirty="0">
                <a:ln>
                  <a:noFill/>
                </a:ln>
                <a:solidFill>
                  <a:srgbClr val="00214E"/>
                </a:solidFill>
                <a:effectLst/>
                <a:uLnTx/>
                <a:uFillTx/>
                <a:latin typeface="Verdana"/>
                <a:ea typeface="+mn-ea"/>
                <a:cs typeface="+mn-cs"/>
              </a:rPr>
              <a:t> Child </a:t>
            </a:r>
            <a:r>
              <a:rPr kumimoji="0" lang="en-US" sz="1400" b="0" i="0" u="none" strike="noStrike" kern="1200" cap="none" spc="0" normalizeH="0" baseline="0" noProof="0" dirty="0" err="1">
                <a:ln>
                  <a:noFill/>
                </a:ln>
                <a:solidFill>
                  <a:srgbClr val="00214E"/>
                </a:solidFill>
                <a:effectLst/>
                <a:uLnTx/>
                <a:uFillTx/>
                <a:latin typeface="Verdana"/>
                <a:ea typeface="+mn-ea"/>
                <a:cs typeface="+mn-cs"/>
              </a:rPr>
              <a:t>Nutr</a:t>
            </a:r>
            <a:r>
              <a:rPr kumimoji="0" lang="en-US" sz="1400" b="0" i="0" u="none" strike="noStrike" kern="1200" cap="none" spc="0" normalizeH="0" baseline="0" noProof="0" dirty="0">
                <a:ln>
                  <a:noFill/>
                </a:ln>
                <a:solidFill>
                  <a:srgbClr val="00214E"/>
                </a:solidFill>
                <a:effectLst/>
                <a:uLnTx/>
                <a:uFillTx/>
                <a:latin typeface="Verdana"/>
                <a:ea typeface="+mn-ea"/>
                <a:cs typeface="+mn-cs"/>
              </a:rPr>
              <a:t>. 2016</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9858B-453F-4314-AB0E-F9769B33FC18}" type="slidenum">
              <a:rPr kumimoji="0" lang="en-US" sz="1200" b="0" i="0" u="none" strike="noStrike" kern="1200" cap="none" spc="0" normalizeH="0" baseline="0" noProof="0">
                <a:ln>
                  <a:noFill/>
                </a:ln>
                <a:solidFill>
                  <a:srgbClr val="6DABE4">
                    <a:lumMod val="5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6DABE4">
                  <a:lumMod val="50000"/>
                </a:srgbClr>
              </a:solidFill>
              <a:effectLst/>
              <a:uLnTx/>
              <a:uFillTx/>
              <a:latin typeface="Verdana"/>
              <a:ea typeface="+mn-ea"/>
              <a:cs typeface="+mn-cs"/>
            </a:endParaRPr>
          </a:p>
        </p:txBody>
      </p:sp>
    </p:spTree>
    <p:extLst>
      <p:ext uri="{BB962C8B-B14F-4D97-AF65-F5344CB8AC3E}">
        <p14:creationId xmlns:p14="http://schemas.microsoft.com/office/powerpoint/2010/main" val="3174005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ChangeArrowheads="1"/>
          </p:cNvSpPr>
          <p:nvPr>
            <p:ph type="title"/>
          </p:nvPr>
        </p:nvSpPr>
        <p:spPr/>
        <p:txBody>
          <a:bodyPr vert="horz" lIns="91440" tIns="45720" rIns="28574" bIns="45720" rtlCol="0" anchor="b">
            <a:noAutofit/>
          </a:bodyPr>
          <a:lstStyle/>
          <a:p>
            <a:pPr marL="27905"/>
            <a:r>
              <a:rPr lang="en-US" altLang="en-US" dirty="0">
                <a:solidFill>
                  <a:srgbClr val="003087"/>
                </a:solidFill>
                <a:latin typeface="+mj-lt"/>
                <a:ea typeface="ＭＳ Ｐゴシック" panose="020B0600070205080204" pitchFamily="34" charset="-128"/>
                <a:cs typeface="Arial" panose="020B0604020202020204" pitchFamily="34" charset="0"/>
                <a:sym typeface="Arial" panose="020B0604020202020204" pitchFamily="34" charset="0"/>
              </a:rPr>
              <a:t>Options for Support: Peers</a:t>
            </a:r>
            <a:endParaRPr lang="en-US" altLang="en-US" dirty="0">
              <a:solidFill>
                <a:srgbClr val="003087"/>
              </a:solidFill>
              <a:latin typeface="+mj-lt"/>
              <a:ea typeface="ＭＳ Ｐゴシック" panose="020B0600070205080204" pitchFamily="34" charset="-128"/>
              <a:sym typeface="Arial" panose="020B0604020202020204" pitchFamily="34" charset="0"/>
            </a:endParaRPr>
          </a:p>
        </p:txBody>
      </p:sp>
      <p:sp>
        <p:nvSpPr>
          <p:cNvPr id="154628" name="Rectangle 3"/>
          <p:cNvSpPr>
            <a:spLocks/>
          </p:cNvSpPr>
          <p:nvPr/>
        </p:nvSpPr>
        <p:spPr bwMode="auto">
          <a:xfrm>
            <a:off x="2286186" y="1535906"/>
            <a:ext cx="9144000" cy="532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57200" indent="-228600" algn="ctr">
              <a:defRPr sz="3600">
                <a:solidFill>
                  <a:schemeClr val="tx1"/>
                </a:solidFill>
                <a:latin typeface="Gill Sans" charset="0"/>
                <a:ea typeface="ＭＳ Ｐゴシック" panose="020B0600070205080204" pitchFamily="34" charset="-128"/>
                <a:sym typeface="Gill Sans" charset="0"/>
              </a:defRPr>
            </a:lvl1pPr>
            <a:lvl2pPr marL="742950" indent="-285750" algn="ctr">
              <a:defRPr sz="3600">
                <a:solidFill>
                  <a:schemeClr val="tx1"/>
                </a:solidFill>
                <a:latin typeface="Gill Sans" charset="0"/>
                <a:ea typeface="ＭＳ Ｐゴシック" panose="020B0600070205080204" pitchFamily="34" charset="-128"/>
                <a:sym typeface="Gill Sans" charset="0"/>
              </a:defRPr>
            </a:lvl2pPr>
            <a:lvl3pPr marL="1143000" indent="-228600" algn="ctr">
              <a:defRPr sz="3600">
                <a:solidFill>
                  <a:schemeClr val="tx1"/>
                </a:solidFill>
                <a:latin typeface="Gill Sans" charset="0"/>
                <a:ea typeface="ＭＳ Ｐゴシック" panose="020B0600070205080204" pitchFamily="34" charset="-128"/>
                <a:sym typeface="Gill Sans" charset="0"/>
              </a:defRPr>
            </a:lvl3pPr>
            <a:lvl4pPr marL="1600200" indent="-228600" algn="ctr">
              <a:defRPr sz="3600">
                <a:solidFill>
                  <a:schemeClr val="tx1"/>
                </a:solidFill>
                <a:latin typeface="Gill Sans" charset="0"/>
                <a:ea typeface="ＭＳ Ｐゴシック" panose="020B0600070205080204" pitchFamily="34" charset="-128"/>
                <a:sym typeface="Gill Sans" charset="0"/>
              </a:defRPr>
            </a:lvl4pPr>
            <a:lvl5pPr marL="2057400" indent="-228600" algn="ctr">
              <a:defRPr sz="3600">
                <a:solidFill>
                  <a:schemeClr val="tx1"/>
                </a:solidFill>
                <a:latin typeface="Gill Sans" charset="0"/>
                <a:ea typeface="ＭＳ Ｐゴシック" panose="020B0600070205080204" pitchFamily="34"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ＭＳ Ｐゴシック" panose="020B0600070205080204" pitchFamily="34" charset="-128"/>
                <a:sym typeface="Gill Sans" charset="0"/>
              </a:defRPr>
            </a:lvl9p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Common concerns: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Coverage when employees express milk</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Discomfort with topic</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Unaware of lactation benefits</a:t>
            </a:r>
          </a:p>
          <a:p>
            <a:pPr marL="457200" marR="0" lvl="0" indent="-22860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Strategies for gaining support:</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Involve co-workers in initial planning</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Promote as a company health benefit</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Promote lower absenteeism and turnover rates</a:t>
            </a:r>
          </a:p>
          <a:p>
            <a:pPr marL="457200" marR="0" lvl="0" indent="-228600" algn="l" defTabSz="914400" rtl="0" eaLnBrk="1" fontAlgn="auto" latinLnBrk="0" hangingPunct="1">
              <a:lnSpc>
                <a:spcPct val="100000"/>
              </a:lnSpc>
              <a:spcBef>
                <a:spcPts val="0"/>
              </a:spcBef>
              <a:spcAft>
                <a:spcPts val="0"/>
              </a:spcAft>
              <a:buClrTx/>
              <a:buSzTx/>
              <a:buFontTx/>
              <a:buChar char="•"/>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Maintain ongoing communication</a:t>
            </a:r>
          </a:p>
          <a:p>
            <a:pPr marL="457200" marR="0" lvl="0" indent="-228600" algn="l" defTabSz="914400" rtl="0" eaLnBrk="1" fontAlgn="auto" latinLnBrk="0" hangingPunct="1">
              <a:lnSpc>
                <a:spcPct val="100000"/>
              </a:lnSpc>
              <a:spcBef>
                <a:spcPts val="0"/>
              </a:spcBef>
              <a:spcAft>
                <a:spcPts val="0"/>
              </a:spcAft>
              <a:buClrTx/>
              <a:buSzTx/>
              <a:buFontTx/>
              <a:buChar char="•"/>
              <a:tabLst/>
              <a:defRPr/>
            </a:pPr>
            <a:endPar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endParaRPr>
          </a:p>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schemeClr val="tx2"/>
                </a:solidFill>
                <a:effectLst/>
                <a:uLnTx/>
                <a:uFillTx/>
                <a:latin typeface="+mn-lt"/>
                <a:ea typeface="ＭＳ Ｐゴシック" panose="020B0600070205080204" pitchFamily="34" charset="-128"/>
                <a:cs typeface="+mn-cs"/>
                <a:sym typeface="Gill Sans" charset="0"/>
              </a:rPr>
              <a:t>Co-workers with children may be most supportive</a:t>
            </a:r>
          </a:p>
        </p:txBody>
      </p:sp>
    </p:spTree>
    <p:extLst>
      <p:ext uri="{BB962C8B-B14F-4D97-AF65-F5344CB8AC3E}">
        <p14:creationId xmlns:p14="http://schemas.microsoft.com/office/powerpoint/2010/main" val="3195698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ubtitle 1"/>
          <p:cNvSpPr>
            <a:spLocks noGrp="1"/>
          </p:cNvSpPr>
          <p:nvPr>
            <p:ph type="subTitle" idx="1"/>
          </p:nvPr>
        </p:nvSpPr>
        <p:spPr bwMode="auto">
          <a:xfrm>
            <a:off x="2571751" y="1508125"/>
            <a:ext cx="6913563" cy="4330700"/>
          </a:xfrm>
          <a:ln>
            <a:miter lim="800000"/>
            <a:headEnd/>
            <a:tailEnd/>
          </a:ln>
        </p:spPr>
        <p:txBody>
          <a:bodyPr vert="horz" wrap="square" lIns="91440" tIns="45720" rIns="91440" bIns="45720" numCol="1" rtlCol="0" anchor="t" anchorCtr="0" compatLnSpc="1">
            <a:prstTxWarp prst="textNoShape">
              <a:avLst/>
            </a:prstTxWarp>
            <a:noAutofit/>
          </a:bodyPr>
          <a:lstStyle/>
          <a:p>
            <a:pPr marL="228600" indent="-228600" algn="l">
              <a:spcBef>
                <a:spcPts val="800"/>
              </a:spcBef>
              <a:defRPr/>
            </a:pPr>
            <a:endParaRPr lang="en-US" sz="2200" dirty="0">
              <a:solidFill>
                <a:schemeClr val="tx2"/>
              </a:solidFill>
            </a:endParaRPr>
          </a:p>
          <a:p>
            <a:pPr marL="228600" indent="-228600" algn="l">
              <a:spcBef>
                <a:spcPts val="800"/>
              </a:spcBef>
              <a:buFont typeface="Arial" charset="0"/>
              <a:buChar char="•"/>
              <a:defRPr/>
            </a:pPr>
            <a:r>
              <a:rPr lang="en-US" sz="2200" dirty="0">
                <a:solidFill>
                  <a:schemeClr val="tx2"/>
                </a:solidFill>
              </a:rPr>
              <a:t>Seek executive level support</a:t>
            </a:r>
          </a:p>
          <a:p>
            <a:pPr marL="228600" indent="-228600" algn="l">
              <a:spcBef>
                <a:spcPts val="800"/>
              </a:spcBef>
              <a:buFont typeface="Arial" charset="0"/>
              <a:buChar char="•"/>
              <a:defRPr/>
            </a:pPr>
            <a:r>
              <a:rPr lang="en-US" sz="2200" dirty="0">
                <a:solidFill>
                  <a:schemeClr val="tx2"/>
                </a:solidFill>
              </a:rPr>
              <a:t>Convene, orient, and engage workgroup</a:t>
            </a:r>
          </a:p>
          <a:p>
            <a:pPr marL="228600" indent="-228600" algn="l">
              <a:spcBef>
                <a:spcPts val="800"/>
              </a:spcBef>
              <a:buFont typeface="Arial" charset="0"/>
              <a:buChar char="•"/>
              <a:defRPr/>
            </a:pPr>
            <a:r>
              <a:rPr lang="en-US" sz="2200" dirty="0">
                <a:solidFill>
                  <a:schemeClr val="tx2"/>
                </a:solidFill>
              </a:rPr>
              <a:t>Conduct a worksite needs assessment</a:t>
            </a:r>
          </a:p>
          <a:p>
            <a:pPr marL="228600" indent="-228600" algn="l">
              <a:spcBef>
                <a:spcPts val="800"/>
              </a:spcBef>
              <a:buFont typeface="Arial" charset="0"/>
              <a:buChar char="•"/>
              <a:defRPr/>
            </a:pPr>
            <a:r>
              <a:rPr lang="en-US" sz="2200" dirty="0">
                <a:solidFill>
                  <a:schemeClr val="tx2"/>
                </a:solidFill>
              </a:rPr>
              <a:t>Weigh needs, options, resources, and constraints and develop a program plan</a:t>
            </a:r>
          </a:p>
          <a:p>
            <a:pPr marL="228600" indent="-228600" algn="l">
              <a:spcBef>
                <a:spcPts val="800"/>
              </a:spcBef>
              <a:buFont typeface="Arial" charset="0"/>
              <a:buChar char="•"/>
              <a:defRPr/>
            </a:pPr>
            <a:r>
              <a:rPr lang="en-US" sz="2200" dirty="0">
                <a:solidFill>
                  <a:schemeClr val="tx2"/>
                </a:solidFill>
              </a:rPr>
              <a:t>Develop and implement policy and program components to create a supportive environment</a:t>
            </a:r>
          </a:p>
          <a:p>
            <a:pPr marL="228600" indent="-228600" algn="l">
              <a:spcBef>
                <a:spcPts val="800"/>
              </a:spcBef>
              <a:buFont typeface="Arial" charset="0"/>
              <a:buChar char="•"/>
              <a:defRPr/>
            </a:pPr>
            <a:r>
              <a:rPr lang="en-US" sz="2200" dirty="0">
                <a:solidFill>
                  <a:schemeClr val="tx2"/>
                </a:solidFill>
              </a:rPr>
              <a:t>Track program indicators and evaluate outcomes on an ongoing basis</a:t>
            </a:r>
          </a:p>
          <a:p>
            <a:pPr marL="228600" indent="-228600" algn="l">
              <a:spcBef>
                <a:spcPts val="800"/>
              </a:spcBef>
              <a:buFont typeface="Arial" charset="0"/>
              <a:buChar char="•"/>
              <a:defRPr/>
            </a:pPr>
            <a:r>
              <a:rPr lang="en-US" sz="2200" dirty="0">
                <a:solidFill>
                  <a:schemeClr val="tx2"/>
                </a:solidFill>
              </a:rPr>
              <a:t>Reassess on regular schedule </a:t>
            </a:r>
          </a:p>
          <a:p>
            <a:pPr marL="228600" indent="-228600" algn="l">
              <a:spcBef>
                <a:spcPts val="800"/>
              </a:spcBef>
              <a:buFont typeface="Arial" charset="0"/>
              <a:buChar char="•"/>
              <a:defRPr/>
            </a:pPr>
            <a:endParaRPr lang="en-US" sz="2200" dirty="0">
              <a:solidFill>
                <a:schemeClr val="tx2"/>
              </a:solidFill>
            </a:endParaRPr>
          </a:p>
          <a:p>
            <a:pPr marL="228600" indent="-228600" algn="l">
              <a:spcBef>
                <a:spcPts val="800"/>
              </a:spcBef>
              <a:buFont typeface="Arial" charset="0"/>
              <a:buChar char="•"/>
              <a:defRPr/>
            </a:pPr>
            <a:endParaRPr lang="en-US" sz="2200" dirty="0">
              <a:solidFill>
                <a:schemeClr val="tx2"/>
              </a:solidFill>
            </a:endParaRPr>
          </a:p>
          <a:p>
            <a:pPr marL="228600" indent="-228600" algn="l">
              <a:defRPr/>
            </a:pPr>
            <a:endParaRPr lang="en-US" sz="2200" b="1" dirty="0">
              <a:solidFill>
                <a:schemeClr val="tx2"/>
              </a:solidFill>
            </a:endParaRPr>
          </a:p>
          <a:p>
            <a:pPr marL="228600" indent="-228600" algn="l">
              <a:defRPr/>
            </a:pPr>
            <a:endParaRPr lang="en-US" sz="2200" dirty="0">
              <a:solidFill>
                <a:schemeClr val="tx2"/>
              </a:solidFill>
            </a:endParaRPr>
          </a:p>
          <a:p>
            <a:pPr marL="228600" indent="-228600" algn="l">
              <a:defRPr/>
            </a:pPr>
            <a:endParaRPr lang="en-US" sz="2200" b="1" dirty="0">
              <a:solidFill>
                <a:schemeClr val="tx2"/>
              </a:solidFill>
            </a:endParaRPr>
          </a:p>
          <a:p>
            <a:pPr marL="228600" indent="-228600" algn="l">
              <a:defRPr/>
            </a:pPr>
            <a:endParaRPr lang="en-US" sz="2200" b="1" dirty="0">
              <a:solidFill>
                <a:schemeClr val="tx2"/>
              </a:solidFill>
            </a:endParaRPr>
          </a:p>
          <a:p>
            <a:pPr marL="228600" indent="-228600" algn="l">
              <a:defRPr/>
            </a:pPr>
            <a:endParaRPr lang="en-US" sz="2200" dirty="0">
              <a:solidFill>
                <a:schemeClr val="tx2"/>
              </a:solidFill>
            </a:endParaRPr>
          </a:p>
          <a:p>
            <a:pPr marL="228600" indent="-228600">
              <a:defRPr/>
            </a:pPr>
            <a:endParaRPr lang="en-US" sz="2200" b="1" dirty="0">
              <a:solidFill>
                <a:schemeClr val="tx2"/>
              </a:solidFill>
            </a:endParaRPr>
          </a:p>
          <a:p>
            <a:pPr marL="228600" indent="-228600">
              <a:defRPr/>
            </a:pPr>
            <a:endParaRPr lang="en-US" sz="2200" b="1" dirty="0">
              <a:solidFill>
                <a:schemeClr val="tx2"/>
              </a:solidFill>
            </a:endParaRPr>
          </a:p>
          <a:p>
            <a:pPr marL="228600" indent="-228600">
              <a:defRPr/>
            </a:pPr>
            <a:endParaRPr lang="en-US" sz="2200" b="1" dirty="0">
              <a:solidFill>
                <a:schemeClr val="tx2"/>
              </a:solidFill>
            </a:endParaRPr>
          </a:p>
          <a:p>
            <a:pPr marL="228600" indent="-228600" algn="l">
              <a:defRPr/>
            </a:pPr>
            <a:endParaRPr lang="en-US" sz="2200" dirty="0">
              <a:solidFill>
                <a:schemeClr val="tx2"/>
              </a:solidFill>
            </a:endParaRPr>
          </a:p>
          <a:p>
            <a:pPr marL="228600" indent="-228600" algn="l">
              <a:defRPr/>
            </a:pPr>
            <a:endParaRPr lang="en-US" sz="2200" dirty="0">
              <a:solidFill>
                <a:schemeClr val="tx2"/>
              </a:solidFill>
            </a:endParaRPr>
          </a:p>
          <a:p>
            <a:pPr lvl="1" algn="l" eaLnBrk="1" hangingPunct="1">
              <a:buFont typeface="Arial" charset="0"/>
              <a:buNone/>
              <a:defRPr/>
            </a:pPr>
            <a:endParaRPr lang="en-US" sz="2200" dirty="0">
              <a:solidFill>
                <a:schemeClr val="tx2"/>
              </a:solidFill>
            </a:endParaRPr>
          </a:p>
          <a:p>
            <a:pPr marL="228600" indent="-228600" algn="l">
              <a:buFont typeface="Arial" charset="0"/>
              <a:buChar char="•"/>
              <a:defRPr/>
            </a:pPr>
            <a:endParaRPr lang="en-US" sz="2200" dirty="0">
              <a:solidFill>
                <a:schemeClr val="tx2"/>
              </a:solidFill>
            </a:endParaRPr>
          </a:p>
          <a:p>
            <a:pPr marL="228600" indent="-228600" algn="l">
              <a:buFont typeface="Arial" charset="0"/>
              <a:buChar char="•"/>
              <a:defRPr/>
            </a:pPr>
            <a:endParaRPr lang="en-US" sz="2200" dirty="0">
              <a:solidFill>
                <a:schemeClr val="tx2"/>
              </a:solidFill>
            </a:endParaRPr>
          </a:p>
          <a:p>
            <a:pPr marL="228600" indent="-228600" algn="l">
              <a:defRPr/>
            </a:pPr>
            <a:endParaRPr lang="en-US" sz="2200" dirty="0">
              <a:solidFill>
                <a:schemeClr val="tx2"/>
              </a:solidFill>
            </a:endParaRPr>
          </a:p>
        </p:txBody>
      </p:sp>
      <p:sp>
        <p:nvSpPr>
          <p:cNvPr id="7171" name="Title 2"/>
          <p:cNvSpPr>
            <a:spLocks noGrp="1"/>
          </p:cNvSpPr>
          <p:nvPr>
            <p:ph type="title"/>
          </p:nvPr>
        </p:nvSpPr>
        <p:spPr bwMode="auto">
          <a:xfrm>
            <a:off x="1981200" y="3651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eaLnBrk="1" hangingPunct="1"/>
            <a:r>
              <a:rPr lang="en-US" altLang="en-US" sz="4000" i="1" dirty="0">
                <a:solidFill>
                  <a:srgbClr val="003087"/>
                </a:solidFill>
                <a:ea typeface="ＭＳ Ｐゴシック" pitchFamily="34" charset="-128"/>
              </a:rPr>
              <a:t>Best Practice </a:t>
            </a:r>
            <a:r>
              <a:rPr lang="en-US" altLang="en-US" sz="4000" dirty="0">
                <a:solidFill>
                  <a:srgbClr val="003087"/>
                </a:solidFill>
                <a:ea typeface="ＭＳ Ｐゴシック" pitchFamily="34" charset="-128"/>
              </a:rPr>
              <a:t>Steps for Policy and Program Development</a:t>
            </a:r>
          </a:p>
        </p:txBody>
      </p:sp>
    </p:spTree>
    <p:extLst>
      <p:ext uri="{BB962C8B-B14F-4D97-AF65-F5344CB8AC3E}">
        <p14:creationId xmlns:p14="http://schemas.microsoft.com/office/powerpoint/2010/main" val="1630902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590800"/>
            <a:ext cx="8458200" cy="1944087"/>
          </a:xfrm>
          <a:noFill/>
        </p:spPr>
        <p:txBody>
          <a:bodyPr/>
          <a:lstStyle/>
          <a:p>
            <a:pPr algn="ctr"/>
            <a:r>
              <a:rPr lang="en-US" sz="3200" i="1" dirty="0">
                <a:solidFill>
                  <a:srgbClr val="003087"/>
                </a:solidFill>
              </a:rPr>
              <a:t>Contact us to learn more!</a:t>
            </a:r>
            <a:br>
              <a:rPr lang="en-US" sz="3200" i="1" dirty="0">
                <a:solidFill>
                  <a:srgbClr val="003087"/>
                </a:solidFill>
              </a:rPr>
            </a:br>
            <a:r>
              <a:rPr lang="en-US" sz="3200" i="1" dirty="0">
                <a:solidFill>
                  <a:srgbClr val="003087"/>
                </a:solidFill>
              </a:rPr>
              <a:t>(903) 535-0020</a:t>
            </a:r>
            <a:br>
              <a:rPr lang="en-US" sz="3200" i="1" dirty="0">
                <a:solidFill>
                  <a:srgbClr val="003087"/>
                </a:solidFill>
              </a:rPr>
            </a:br>
            <a:r>
              <a:rPr lang="en-US" sz="3200" i="1" dirty="0">
                <a:solidFill>
                  <a:srgbClr val="003087"/>
                </a:solidFill>
              </a:rPr>
              <a:t>ContactUs@netphd.org</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82" b="99054" l="1655" r="99764">
                        <a14:foregroundMark x1="30024" y1="5437" x2="56974" y2="97636"/>
                        <a14:foregroundMark x1="82270" y1="13948" x2="14421" y2="83452"/>
                        <a14:foregroundMark x1="1891" y1="49173" x2="99764" y2="50118"/>
                        <a14:foregroundMark x1="49645" y1="91962" x2="49409" y2="5910"/>
                        <a14:foregroundMark x1="92671" y1="43972" x2="82979" y2="43262"/>
                        <a14:foregroundMark x1="90780" y1="38061" x2="77305" y2="37352"/>
                        <a14:foregroundMark x1="91489" y1="43972" x2="85579" y2="43972"/>
                        <a14:foregroundMark x1="92671" y1="49173" x2="69740" y2="8747"/>
                        <a14:foregroundMark x1="61702" y1="13475" x2="28605" y2="11820"/>
                        <a14:foregroundMark x1="31678" y1="13475" x2="6856" y2="33570"/>
                        <a14:foregroundMark x1="16785" y1="28132" x2="10165" y2="55792"/>
                        <a14:foregroundMark x1="71158" y1="94090" x2="97872" y2="37825"/>
                        <a14:foregroundMark x1="95272" y1="32861" x2="72577" y2="8038"/>
                        <a14:foregroundMark x1="72577" y1="7565" x2="55556" y2="1418"/>
                        <a14:foregroundMark x1="48936" y1="10638" x2="89362" y2="27423"/>
                        <a14:foregroundMark x1="66667" y1="11111" x2="61702" y2="11111"/>
                        <a14:foregroundMark x1="60047" y1="36643" x2="41608" y2="38061"/>
                        <a14:foregroundMark x1="98109" y1="54374" x2="92199" y2="76123"/>
                        <a14:foregroundMark x1="69740" y1="95272" x2="61466" y2="96454"/>
                        <a14:foregroundMark x1="56265" y1="99054" x2="34752" y2="93853"/>
                        <a14:foregroundMark x1="29314" y1="7329" x2="15366" y2="16548"/>
                      </a14:backgroundRemoval>
                    </a14:imgEffect>
                  </a14:imgLayer>
                </a14:imgProps>
              </a:ext>
              <a:ext uri="{28A0092B-C50C-407E-A947-70E740481C1C}">
                <a14:useLocalDpi xmlns:a14="http://schemas.microsoft.com/office/drawing/2010/main" val="0"/>
              </a:ext>
            </a:extLst>
          </a:blip>
          <a:stretch>
            <a:fillRect/>
          </a:stretch>
        </p:blipFill>
        <p:spPr>
          <a:xfrm>
            <a:off x="7848600" y="1219200"/>
            <a:ext cx="4114800" cy="4114800"/>
          </a:xfrm>
          <a:prstGeom prst="rect">
            <a:avLst/>
          </a:prstGeom>
        </p:spPr>
      </p:pic>
      <p:sp>
        <p:nvSpPr>
          <p:cNvPr id="3" name="Rectangle 2"/>
          <p:cNvSpPr/>
          <p:nvPr/>
        </p:nvSpPr>
        <p:spPr>
          <a:xfrm>
            <a:off x="1710925" y="4800600"/>
            <a:ext cx="5298822" cy="2554545"/>
          </a:xfrm>
          <a:prstGeom prst="rect">
            <a:avLst/>
          </a:prstGeom>
        </p:spPr>
        <p:txBody>
          <a:bodyPr wrap="none">
            <a:spAutoFit/>
          </a:bodyPr>
          <a:lstStyle/>
          <a:p>
            <a:pPr algn="ctr"/>
            <a:r>
              <a:rPr lang="en-US" sz="3200" b="1" i="1" dirty="0">
                <a:solidFill>
                  <a:schemeClr val="tx1"/>
                </a:solidFill>
                <a:latin typeface="+mj-lt"/>
              </a:rPr>
              <a:t>OR</a:t>
            </a:r>
          </a:p>
          <a:p>
            <a:pPr algn="ctr"/>
            <a:r>
              <a:rPr lang="en-US" sz="3200" b="1" i="1" dirty="0">
                <a:solidFill>
                  <a:schemeClr val="tx1"/>
                </a:solidFill>
                <a:latin typeface="+mj-lt"/>
              </a:rPr>
              <a:t>(903) 593-8331</a:t>
            </a:r>
          </a:p>
          <a:p>
            <a:pPr algn="ctr"/>
            <a:r>
              <a:rPr lang="en-US" sz="3200" b="1" i="1" dirty="0">
                <a:solidFill>
                  <a:schemeClr val="tx1"/>
                </a:solidFill>
                <a:latin typeface="+mj-lt"/>
                <a:hlinkClick r:id="rId5"/>
              </a:rPr>
              <a:t>tecora.smith@nhwic.org</a:t>
            </a:r>
            <a:endParaRPr lang="en-US" sz="3200" b="1" i="1" dirty="0">
              <a:solidFill>
                <a:schemeClr val="tx1"/>
              </a:solidFill>
              <a:latin typeface="+mj-lt"/>
            </a:endParaRPr>
          </a:p>
          <a:p>
            <a:pPr algn="ctr"/>
            <a:r>
              <a:rPr lang="en-US" sz="3200" b="1" i="1" dirty="0">
                <a:solidFill>
                  <a:schemeClr val="tx1"/>
                </a:solidFill>
                <a:latin typeface="+mj-lt"/>
              </a:rPr>
              <a:t>bonnie.barker@nhwic.org</a:t>
            </a:r>
          </a:p>
          <a:p>
            <a:pPr algn="ctr"/>
            <a:endParaRPr lang="en-US" sz="3200" b="1" i="1" dirty="0">
              <a:solidFill>
                <a:schemeClr val="tx1"/>
              </a:solidFill>
              <a:latin typeface="+mj-lt"/>
            </a:endParaRPr>
          </a:p>
        </p:txBody>
      </p:sp>
    </p:spTree>
    <p:extLst>
      <p:ext uri="{BB962C8B-B14F-4D97-AF65-F5344CB8AC3E}">
        <p14:creationId xmlns:p14="http://schemas.microsoft.com/office/powerpoint/2010/main" val="376398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2"/>
          <p:cNvGraphicFramePr>
            <a:graphicFrameLocks/>
          </p:cNvGraphicFramePr>
          <p:nvPr>
            <p:extLst>
              <p:ext uri="{D42A27DB-BD31-4B8C-83A1-F6EECF244321}">
                <p14:modId xmlns:p14="http://schemas.microsoft.com/office/powerpoint/2010/main" val="3629133544"/>
              </p:ext>
            </p:extLst>
          </p:nvPr>
        </p:nvGraphicFramePr>
        <p:xfrm>
          <a:off x="2462213" y="1681163"/>
          <a:ext cx="8389937" cy="50746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345167" y="643397"/>
            <a:ext cx="8506215" cy="743000"/>
          </a:xfrm>
        </p:spPr>
        <p:txBody>
          <a:bodyPr/>
          <a:lstStyle/>
          <a:p>
            <a:r>
              <a:rPr lang="en-US" dirty="0">
                <a:solidFill>
                  <a:srgbClr val="003087"/>
                </a:solidFill>
              </a:rPr>
              <a:t>Women Want to Breastfeed</a:t>
            </a:r>
          </a:p>
        </p:txBody>
      </p:sp>
      <p:graphicFrame>
        <p:nvGraphicFramePr>
          <p:cNvPr id="14" name="Content Placeholder 12">
            <a:extLst>
              <a:ext uri="{FF2B5EF4-FFF2-40B4-BE49-F238E27FC236}">
                <a16:creationId xmlns:a16="http://schemas.microsoft.com/office/drawing/2014/main" id="{46674C51-2C9A-49BF-B04D-E721301A0F00}"/>
              </a:ext>
            </a:extLst>
          </p:cNvPr>
          <p:cNvGraphicFramePr>
            <a:graphicFrameLocks noGrp="1"/>
          </p:cNvGraphicFramePr>
          <p:nvPr>
            <p:ph sz="half" idx="1"/>
            <p:extLst>
              <p:ext uri="{D42A27DB-BD31-4B8C-83A1-F6EECF244321}">
                <p14:modId xmlns:p14="http://schemas.microsoft.com/office/powerpoint/2010/main" val="3744380069"/>
              </p:ext>
            </p:extLst>
          </p:nvPr>
        </p:nvGraphicFramePr>
        <p:xfrm>
          <a:off x="2462213" y="1681162"/>
          <a:ext cx="8389937" cy="5074639"/>
        </p:xfrm>
        <a:graphic>
          <a:graphicData uri="http://schemas.openxmlformats.org/drawingml/2006/chart">
            <c:chart xmlns:c="http://schemas.openxmlformats.org/drawingml/2006/chart" xmlns:r="http://schemas.openxmlformats.org/officeDocument/2006/relationships" r:id="rId4"/>
          </a:graphicData>
        </a:graphic>
      </p:graphicFrame>
      <p:grpSp>
        <p:nvGrpSpPr>
          <p:cNvPr id="21" name="Group 20"/>
          <p:cNvGrpSpPr/>
          <p:nvPr/>
        </p:nvGrpSpPr>
        <p:grpSpPr>
          <a:xfrm>
            <a:off x="5160598" y="2667142"/>
            <a:ext cx="5852148" cy="1551339"/>
            <a:chOff x="4999234" y="2850776"/>
            <a:chExt cx="5852148" cy="1551339"/>
          </a:xfrm>
          <a:noFill/>
        </p:grpSpPr>
        <p:sp>
          <p:nvSpPr>
            <p:cNvPr id="22" name="Right Brace 21"/>
            <p:cNvSpPr/>
            <p:nvPr/>
          </p:nvSpPr>
          <p:spPr>
            <a:xfrm rot="18407618">
              <a:off x="5860680" y="2159214"/>
              <a:ext cx="1381455" cy="3104347"/>
            </a:xfrm>
            <a:prstGeom prst="rightBrace">
              <a:avLst/>
            </a:prstGeom>
            <a:grpFill/>
            <a:ln w="38100">
              <a:solidFill>
                <a:srgbClr val="AB232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14E"/>
                </a:solidFill>
                <a:effectLst/>
                <a:uLnTx/>
                <a:uFillTx/>
                <a:latin typeface="Verdana"/>
                <a:ea typeface="+mn-ea"/>
                <a:cs typeface="+mn-cs"/>
              </a:endParaRPr>
            </a:p>
          </p:txBody>
        </p:sp>
        <p:sp>
          <p:nvSpPr>
            <p:cNvPr id="23" name="TextBox 22"/>
            <p:cNvSpPr txBox="1"/>
            <p:nvPr/>
          </p:nvSpPr>
          <p:spPr>
            <a:xfrm>
              <a:off x="7096964" y="2850776"/>
              <a:ext cx="3754418" cy="477054"/>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AB2328"/>
                  </a:solidFill>
                  <a:effectLst/>
                  <a:uLnTx/>
                  <a:uFillTx/>
                  <a:latin typeface="Verdana"/>
                  <a:ea typeface="+mn-ea"/>
                  <a:cs typeface="+mn-cs"/>
                </a:rPr>
                <a:t>opportunity gap</a:t>
              </a:r>
            </a:p>
          </p:txBody>
        </p:sp>
      </p:grpSp>
      <p:sp>
        <p:nvSpPr>
          <p:cNvPr id="3" name="TextBox 2"/>
          <p:cNvSpPr txBox="1"/>
          <p:nvPr/>
        </p:nvSpPr>
        <p:spPr>
          <a:xfrm>
            <a:off x="3733800" y="6477000"/>
            <a:ext cx="7507546" cy="276999"/>
          </a:xfrm>
          <a:prstGeom prst="rect">
            <a:avLst/>
          </a:prstGeom>
          <a:noFill/>
        </p:spPr>
        <p:txBody>
          <a:bodyPr wrap="square" rtlCol="0">
            <a:spAutoFit/>
          </a:bodyPr>
          <a:lstStyle/>
          <a:p>
            <a:r>
              <a:rPr lang="en-US" sz="1200" dirty="0">
                <a:solidFill>
                  <a:schemeClr val="tx2"/>
                </a:solidFill>
                <a:latin typeface="+mn-lt"/>
              </a:rPr>
              <a:t>Source: CDC National Immunization Survey (NIS) 2016-2017, among 2015 births.</a:t>
            </a:r>
          </a:p>
        </p:txBody>
      </p:sp>
    </p:spTree>
    <p:extLst>
      <p:ext uri="{BB962C8B-B14F-4D97-AF65-F5344CB8AC3E}">
        <p14:creationId xmlns:p14="http://schemas.microsoft.com/office/powerpoint/2010/main" val="19321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86357" y="766380"/>
            <a:ext cx="8388457" cy="743000"/>
          </a:xfrm>
        </p:spPr>
        <p:txBody>
          <a:bodyPr/>
          <a:lstStyle/>
          <a:p>
            <a:r>
              <a:rPr lang="en-US" dirty="0">
                <a:solidFill>
                  <a:srgbClr val="003087"/>
                </a:solidFill>
              </a:rPr>
              <a:t>The Issue</a:t>
            </a:r>
          </a:p>
        </p:txBody>
      </p:sp>
      <p:sp>
        <p:nvSpPr>
          <p:cNvPr id="4" name="TextBox 3"/>
          <p:cNvSpPr txBox="1"/>
          <p:nvPr/>
        </p:nvSpPr>
        <p:spPr>
          <a:xfrm>
            <a:off x="0" y="6282807"/>
            <a:ext cx="12207240" cy="584775"/>
          </a:xfrm>
          <a:prstGeom prst="rect">
            <a:avLst/>
          </a:prstGeom>
          <a:gradFill flip="none" rotWithShape="1">
            <a:gsLst>
              <a:gs pos="0">
                <a:srgbClr val="F0D991">
                  <a:tint val="66000"/>
                  <a:satMod val="160000"/>
                </a:srgbClr>
              </a:gs>
              <a:gs pos="50000">
                <a:srgbClr val="F0D991">
                  <a:tint val="44500"/>
                  <a:satMod val="160000"/>
                </a:srgbClr>
              </a:gs>
              <a:gs pos="100000">
                <a:srgbClr val="F0D991">
                  <a:tint val="23500"/>
                  <a:satMod val="160000"/>
                </a:srgbClr>
              </a:gs>
            </a:gsLst>
            <a:lin ang="10800000" scaled="1"/>
            <a:tileRect/>
          </a:gradFill>
          <a:ln w="38100">
            <a:noFill/>
          </a:ln>
        </p:spPr>
        <p:txBody>
          <a:bodyPr wrap="square">
            <a:spAutoFit/>
          </a:bodyPr>
          <a:lstStyle/>
          <a:p>
            <a:pPr marL="128588" marR="0" lvl="0" indent="-128588" algn="l" defTabSz="6858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22167"/>
                </a:solidFill>
                <a:effectLst/>
                <a:uLnTx/>
                <a:uFillTx/>
                <a:latin typeface="Calibri"/>
                <a:ea typeface="MS PGothic" panose="020B0600070205080204" pitchFamily="34" charset="-128"/>
                <a:cs typeface="Arial" pitchFamily="-84" charset="0"/>
              </a:rPr>
              <a:t>U.S. Census Bureau, 2013 American Community Survey 1-year estimates chart by the Women’s Bureau, U.S.. Department of Labor. Available https://www.dol.gov/wb/stats/Fertility.htm </a:t>
            </a:r>
          </a:p>
          <a:p>
            <a:pPr marL="128588" marR="0" lvl="0" indent="-128588" algn="l" defTabSz="6858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22167"/>
                </a:solidFill>
                <a:effectLst/>
                <a:uLnTx/>
                <a:uFillTx/>
                <a:latin typeface="Calibri"/>
                <a:ea typeface="MS PGothic" panose="020B0600070205080204" pitchFamily="34" charset="-128"/>
                <a:cs typeface="Arial" pitchFamily="-84" charset="0"/>
              </a:rPr>
              <a:t>DSHS. Texas WIC Infant Feeding Practices Survey. 2016 </a:t>
            </a:r>
            <a:r>
              <a:rPr kumimoji="0" lang="en-US" altLang="en-US" sz="800" b="0" i="0" u="none" strike="noStrike" kern="1200" cap="none" spc="0" normalizeH="0" baseline="0" noProof="0" dirty="0">
                <a:ln>
                  <a:noFill/>
                </a:ln>
                <a:solidFill>
                  <a:srgbClr val="022167"/>
                </a:solidFill>
                <a:effectLst/>
                <a:uLnTx/>
                <a:uFillTx/>
                <a:latin typeface="Verdana"/>
                <a:ea typeface="+mn-ea"/>
                <a:cs typeface="+mn-cs"/>
              </a:rPr>
              <a:t>http://dshs.texas.gov/wichd/bf/surveysreports.aspx</a:t>
            </a:r>
            <a:endParaRPr kumimoji="0" lang="en-US" sz="800" b="0" i="0" u="none" strike="noStrike" kern="1200" cap="none" spc="0" normalizeH="0" baseline="0" noProof="0" dirty="0">
              <a:ln>
                <a:noFill/>
              </a:ln>
              <a:solidFill>
                <a:srgbClr val="022167"/>
              </a:solidFill>
              <a:effectLst/>
              <a:uLnTx/>
              <a:uFillTx/>
              <a:latin typeface="Calibri"/>
              <a:ea typeface="MS PGothic" panose="020B0600070205080204" pitchFamily="34" charset="-128"/>
              <a:cs typeface="Arial" pitchFamily="-8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22167"/>
              </a:solidFill>
              <a:effectLst/>
              <a:uLnTx/>
              <a:uFillTx/>
              <a:latin typeface="Rockwell"/>
              <a:ea typeface="MS PGothic" panose="020B0600070205080204" pitchFamily="34" charset="-128"/>
              <a:cs typeface="Arial" pitchFamily="-84" charset="0"/>
            </a:endParaRPr>
          </a:p>
          <a:p>
            <a:pPr marL="128588" marR="0" lvl="0" indent="-128588" algn="l" defTabSz="685800" rtl="0" eaLnBrk="1" fontAlgn="auto" latinLnBrk="0" hangingPunct="1">
              <a:lnSpc>
                <a:spcPct val="100000"/>
              </a:lnSpc>
              <a:spcBef>
                <a:spcPts val="0"/>
              </a:spcBef>
              <a:spcAft>
                <a:spcPts val="0"/>
              </a:spcAft>
              <a:buClrTx/>
              <a:buSzTx/>
              <a:buFontTx/>
              <a:buAutoNum type="arabicPeriod"/>
              <a:tabLst/>
              <a:defRPr/>
            </a:pPr>
            <a:endParaRPr kumimoji="0" lang="en-US" sz="800" b="0" i="0" u="none" strike="noStrike" kern="1200" cap="none" spc="0" normalizeH="0" baseline="0" noProof="0" dirty="0">
              <a:ln>
                <a:noFill/>
              </a:ln>
              <a:solidFill>
                <a:srgbClr val="022167"/>
              </a:solidFill>
              <a:effectLst/>
              <a:uLnTx/>
              <a:uFillTx/>
              <a:latin typeface="Rockwell"/>
              <a:ea typeface="MS PGothic" panose="020B0600070205080204" pitchFamily="34" charset="-128"/>
              <a:cs typeface="Arial" pitchFamily="-84" charset="0"/>
            </a:endParaRPr>
          </a:p>
        </p:txBody>
      </p:sp>
      <p:grpSp>
        <p:nvGrpSpPr>
          <p:cNvPr id="7" name="Group 6"/>
          <p:cNvGrpSpPr/>
          <p:nvPr/>
        </p:nvGrpSpPr>
        <p:grpSpPr>
          <a:xfrm>
            <a:off x="1876052" y="2495390"/>
            <a:ext cx="9658387" cy="3798243"/>
            <a:chOff x="1263852" y="10278984"/>
            <a:chExt cx="6508849" cy="2564625"/>
          </a:xfrm>
          <a:solidFill>
            <a:schemeClr val="bg1"/>
          </a:solidFill>
        </p:grpSpPr>
        <p:sp>
          <p:nvSpPr>
            <p:cNvPr id="18" name="TextBox 49"/>
            <p:cNvSpPr txBox="1">
              <a:spLocks noChangeArrowheads="1"/>
            </p:cNvSpPr>
            <p:nvPr/>
          </p:nvSpPr>
          <p:spPr bwMode="auto">
            <a:xfrm>
              <a:off x="1440418" y="10278984"/>
              <a:ext cx="2649051" cy="9767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003087"/>
                  </a:solidFill>
                  <a:effectLst/>
                  <a:uLnTx/>
                  <a:uFillTx/>
                  <a:latin typeface="Verdana"/>
                  <a:ea typeface="MS PGothic" pitchFamily="34" charset="-128"/>
                  <a:cs typeface="+mn-cs"/>
                </a:rPr>
                <a:t>62% </a:t>
              </a:r>
              <a:r>
                <a:rPr kumimoji="0" lang="en-US" altLang="en-US" sz="2200" b="0" i="0" u="none" strike="noStrike" kern="1200" cap="none" spc="0" normalizeH="0" baseline="0" noProof="0" dirty="0">
                  <a:ln>
                    <a:noFill/>
                  </a:ln>
                  <a:solidFill>
                    <a:srgbClr val="003087"/>
                  </a:solidFill>
                  <a:effectLst/>
                  <a:uLnTx/>
                  <a:uFillTx/>
                  <a:latin typeface="Verdana"/>
                  <a:ea typeface="MS PGothic" pitchFamily="34" charset="-128"/>
                  <a:cs typeface="+mn-cs"/>
                </a:rPr>
                <a:t>of women with births in the last 12 months are in the U.S. labor force </a:t>
              </a:r>
            </a:p>
          </p:txBody>
        </p:sp>
        <p:sp>
          <p:nvSpPr>
            <p:cNvPr id="16" name="TextBox 49"/>
            <p:cNvSpPr txBox="1">
              <a:spLocks noChangeArrowheads="1"/>
            </p:cNvSpPr>
            <p:nvPr/>
          </p:nvSpPr>
          <p:spPr bwMode="auto">
            <a:xfrm>
              <a:off x="4446318" y="10278984"/>
              <a:ext cx="3326383" cy="12572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003087"/>
                  </a:solidFill>
                  <a:effectLst/>
                  <a:uLnTx/>
                  <a:uFillTx/>
                  <a:latin typeface="Verdana"/>
                  <a:ea typeface="MS PGothic" pitchFamily="34" charset="-128"/>
                  <a:cs typeface="+mn-cs"/>
                </a:rPr>
                <a:t>63% </a:t>
              </a:r>
              <a:r>
                <a:rPr kumimoji="0" lang="en-US" altLang="en-US" sz="2300" b="0" i="0" u="none" strike="noStrike" kern="1200" cap="none" spc="0" normalizeH="0" baseline="0" noProof="0" dirty="0">
                  <a:ln>
                    <a:noFill/>
                  </a:ln>
                  <a:solidFill>
                    <a:srgbClr val="003087"/>
                  </a:solidFill>
                  <a:effectLst/>
                  <a:uLnTx/>
                  <a:uFillTx/>
                  <a:latin typeface="Verdana"/>
                  <a:ea typeface="MS PGothic" pitchFamily="34" charset="-128"/>
                  <a:cs typeface="+mn-cs"/>
                </a:rPr>
                <a:t>report: Main reason for not breastfeeding among TX WIC working moms’ who did not breastfeed was need to return to work</a:t>
              </a:r>
              <a:endParaRPr kumimoji="0" lang="en-US" altLang="en-US" sz="2300" b="0" i="0" u="none" strike="noStrike" kern="1200" cap="none" spc="0" normalizeH="0" baseline="30000" noProof="0" dirty="0">
                <a:ln>
                  <a:noFill/>
                </a:ln>
                <a:solidFill>
                  <a:srgbClr val="003087"/>
                </a:solidFill>
                <a:effectLst/>
                <a:uLnTx/>
                <a:uFillTx/>
                <a:latin typeface="Verdana"/>
                <a:ea typeface="MS PGothic" pitchFamily="34" charset="-128"/>
                <a:cs typeface="+mn-cs"/>
              </a:endParaRPr>
            </a:p>
          </p:txBody>
        </p:sp>
        <p:sp>
          <p:nvSpPr>
            <p:cNvPr id="14" name="TextBox 49"/>
            <p:cNvSpPr txBox="1">
              <a:spLocks noChangeArrowheads="1"/>
            </p:cNvSpPr>
            <p:nvPr/>
          </p:nvSpPr>
          <p:spPr bwMode="auto">
            <a:xfrm>
              <a:off x="1263852" y="11816814"/>
              <a:ext cx="2748838" cy="9767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003087"/>
                  </a:solidFill>
                  <a:effectLst/>
                  <a:uLnTx/>
                  <a:uFillTx/>
                  <a:latin typeface="Verdana"/>
                  <a:ea typeface="MS PGothic" pitchFamily="34" charset="-128"/>
                  <a:cs typeface="+mn-cs"/>
                </a:rPr>
                <a:t>56% </a:t>
              </a:r>
              <a:r>
                <a:rPr kumimoji="0" lang="en-US" altLang="en-US" sz="2200" b="0" i="0" u="none" strike="noStrike" kern="1200" cap="none" spc="0" normalizeH="0" baseline="0" noProof="0" dirty="0">
                  <a:ln>
                    <a:noFill/>
                  </a:ln>
                  <a:solidFill>
                    <a:srgbClr val="003087"/>
                  </a:solidFill>
                  <a:effectLst/>
                  <a:uLnTx/>
                  <a:uFillTx/>
                  <a:latin typeface="Verdana"/>
                  <a:ea typeface="MS PGothic" pitchFamily="34" charset="-128"/>
                  <a:cs typeface="+mn-cs"/>
                </a:rPr>
                <a:t>of TX WIC working moms’ </a:t>
              </a:r>
              <a:r>
                <a:rPr kumimoji="0" lang="en-US" altLang="en-US" sz="2200" b="0" i="0" u="sng" strike="noStrike" kern="1200" cap="none" spc="0" normalizeH="0" baseline="0" noProof="0" dirty="0">
                  <a:ln>
                    <a:noFill/>
                  </a:ln>
                  <a:solidFill>
                    <a:srgbClr val="003087"/>
                  </a:solidFill>
                  <a:effectLst/>
                  <a:uLnTx/>
                  <a:uFillTx/>
                  <a:latin typeface="Verdana"/>
                  <a:ea typeface="MS PGothic" pitchFamily="34" charset="-128"/>
                  <a:cs typeface="+mn-cs"/>
                </a:rPr>
                <a:t>main</a:t>
              </a:r>
              <a:r>
                <a:rPr kumimoji="0" lang="en-US" altLang="en-US" sz="2200" b="0" i="0" u="none" strike="noStrike" kern="1200" cap="none" spc="0" normalizeH="0" baseline="0" noProof="0" dirty="0">
                  <a:ln>
                    <a:noFill/>
                  </a:ln>
                  <a:solidFill>
                    <a:srgbClr val="003087"/>
                  </a:solidFill>
                  <a:effectLst/>
                  <a:uLnTx/>
                  <a:uFillTx/>
                  <a:latin typeface="Verdana"/>
                  <a:ea typeface="MS PGothic" pitchFamily="34" charset="-128"/>
                  <a:cs typeface="+mn-cs"/>
                </a:rPr>
                <a:t> reason for early weaning was  related to work</a:t>
              </a:r>
              <a:endParaRPr kumimoji="0" lang="en-US" altLang="en-US" sz="2200" b="0" i="0" u="none" strike="noStrike" kern="1200" cap="none" spc="0" normalizeH="0" baseline="30000" noProof="0" dirty="0">
                <a:ln>
                  <a:noFill/>
                </a:ln>
                <a:solidFill>
                  <a:srgbClr val="003087"/>
                </a:solidFill>
                <a:effectLst/>
                <a:uLnTx/>
                <a:uFillTx/>
                <a:latin typeface="Verdana"/>
                <a:ea typeface="MS PGothic" pitchFamily="34" charset="-128"/>
                <a:cs typeface="+mn-cs"/>
              </a:endParaRPr>
            </a:p>
          </p:txBody>
        </p:sp>
        <p:sp>
          <p:nvSpPr>
            <p:cNvPr id="12" name="TextBox 49"/>
            <p:cNvSpPr txBox="1">
              <a:spLocks noChangeArrowheads="1"/>
            </p:cNvSpPr>
            <p:nvPr/>
          </p:nvSpPr>
          <p:spPr bwMode="auto">
            <a:xfrm>
              <a:off x="4796982" y="11866879"/>
              <a:ext cx="2625054" cy="9767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003087"/>
                  </a:solidFill>
                  <a:effectLst/>
                  <a:uLnTx/>
                  <a:uFillTx/>
                  <a:latin typeface="Verdana"/>
                  <a:ea typeface="MS PGothic" pitchFamily="34" charset="-128"/>
                  <a:cs typeface="+mn-cs"/>
                </a:rPr>
                <a:t>58% </a:t>
              </a:r>
              <a:r>
                <a:rPr kumimoji="0" lang="en-US" altLang="en-US" sz="2200" b="0" i="0" u="none" strike="noStrike" kern="1200" cap="none" spc="0" normalizeH="0" baseline="0" noProof="0" dirty="0">
                  <a:ln>
                    <a:noFill/>
                  </a:ln>
                  <a:solidFill>
                    <a:srgbClr val="003087"/>
                  </a:solidFill>
                  <a:effectLst/>
                  <a:uLnTx/>
                  <a:uFillTx/>
                  <a:latin typeface="Verdana"/>
                  <a:ea typeface="MS PGothic" pitchFamily="34" charset="-128"/>
                  <a:cs typeface="+mn-cs"/>
                </a:rPr>
                <a:t>of a TX WIC working moms report not meeting their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003087"/>
                  </a:solidFill>
                  <a:effectLst/>
                  <a:uLnTx/>
                  <a:uFillTx/>
                  <a:latin typeface="Verdana"/>
                  <a:ea typeface="MS PGothic" pitchFamily="34" charset="-128"/>
                  <a:cs typeface="+mn-cs"/>
                </a:rPr>
                <a:t>own breastfeeding goals </a:t>
              </a:r>
              <a:endParaRPr kumimoji="0" lang="en-US" altLang="en-US" sz="2200" b="0" i="0" u="none" strike="noStrike" kern="1200" cap="none" spc="0" normalizeH="0" baseline="30000" noProof="0" dirty="0">
                <a:ln>
                  <a:noFill/>
                </a:ln>
                <a:solidFill>
                  <a:srgbClr val="003087"/>
                </a:solidFill>
                <a:effectLst/>
                <a:uLnTx/>
                <a:uFillTx/>
                <a:latin typeface="Verdana"/>
                <a:ea typeface="MS PGothic" pitchFamily="34" charset="-128"/>
                <a:cs typeface="+mn-cs"/>
              </a:endParaRPr>
            </a:p>
          </p:txBody>
        </p:sp>
      </p:grpSp>
      <p:sp>
        <p:nvSpPr>
          <p:cNvPr id="21" name="Title 2"/>
          <p:cNvSpPr txBox="1">
            <a:spLocks/>
          </p:cNvSpPr>
          <p:nvPr/>
        </p:nvSpPr>
        <p:spPr>
          <a:xfrm>
            <a:off x="3377036" y="1522761"/>
            <a:ext cx="6807100" cy="743000"/>
          </a:xfrm>
          <a:prstGeom prst="rect">
            <a:avLst/>
          </a:prstGeom>
          <a:effectLst/>
        </p:spPr>
        <p:txBody>
          <a:bodyPr vert="horz" lIns="91440" tIns="45720" rIns="91440" bIns="45720" rtlCol="0" anchor="b">
            <a:noAutofit/>
          </a:bodyPr>
          <a:lstStyle>
            <a:lvl1pPr algn="l" defTabSz="914400" rtl="0" eaLnBrk="1" latinLnBrk="0" hangingPunct="1">
              <a:lnSpc>
                <a:spcPct val="90000"/>
              </a:lnSpc>
              <a:spcBef>
                <a:spcPct val="0"/>
              </a:spcBef>
              <a:buNone/>
              <a:defRPr sz="5000" b="1"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3087"/>
                </a:solidFill>
                <a:effectLst/>
                <a:uLnTx/>
                <a:uFillTx/>
                <a:latin typeface="Rockwell" panose="02060603020205020403" pitchFamily="18" charset="0"/>
                <a:ea typeface="+mj-ea"/>
                <a:cs typeface="+mj-cs"/>
              </a:rPr>
              <a:t>Return to work is the </a:t>
            </a:r>
            <a:r>
              <a:rPr kumimoji="0" lang="en-US" sz="2400" b="1" i="1" u="sng" strike="noStrike" kern="1200" cap="none" spc="0" normalizeH="0" baseline="0" noProof="0" dirty="0">
                <a:ln>
                  <a:noFill/>
                </a:ln>
                <a:solidFill>
                  <a:srgbClr val="003087"/>
                </a:solidFill>
                <a:effectLst/>
                <a:uLnTx/>
                <a:uFillTx/>
                <a:latin typeface="Rockwell" panose="02060603020205020403" pitchFamily="18" charset="0"/>
                <a:ea typeface="+mj-ea"/>
                <a:cs typeface="+mj-cs"/>
              </a:rPr>
              <a:t>leading barrier </a:t>
            </a:r>
            <a:r>
              <a:rPr kumimoji="0" lang="en-US" sz="2400" b="1" i="1" u="none" strike="noStrike" kern="1200" cap="none" spc="0" normalizeH="0" baseline="0" noProof="0" dirty="0">
                <a:ln>
                  <a:noFill/>
                </a:ln>
                <a:solidFill>
                  <a:srgbClr val="003087"/>
                </a:solidFill>
                <a:effectLst/>
                <a:uLnTx/>
                <a:uFillTx/>
                <a:latin typeface="Rockwell" panose="02060603020205020403" pitchFamily="18" charset="0"/>
                <a:ea typeface="+mj-ea"/>
                <a:cs typeface="+mj-cs"/>
              </a:rPr>
              <a:t>to breastfeeding among working mothers </a:t>
            </a:r>
          </a:p>
        </p:txBody>
      </p:sp>
      <p:pic>
        <p:nvPicPr>
          <p:cNvPr id="10" name="Picture 2" descr="http://www.dol.gov/wb/images/mothers_children_5.gif">
            <a:extLst>
              <a:ext uri="{FF2B5EF4-FFF2-40B4-BE49-F238E27FC236}">
                <a16:creationId xmlns:a16="http://schemas.microsoft.com/office/drawing/2014/main" id="{8E8681F2-2E1F-4658-B4AE-DA16B5369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610"/>
          <a:stretch>
            <a:fillRect/>
          </a:stretch>
        </p:blipFill>
        <p:spPr bwMode="auto">
          <a:xfrm>
            <a:off x="5656262" y="3574783"/>
            <a:ext cx="1354888" cy="1565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74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3087"/>
                </a:solidFill>
              </a:rPr>
              <a:t>The Solution</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546" b="98818" l="1655" r="98582">
                        <a14:foregroundMark x1="49645" y1="24113" x2="49645" y2="24113"/>
                        <a14:foregroundMark x1="48936" y1="39007" x2="48936" y2="39007"/>
                        <a14:foregroundMark x1="51300" y1="38534" x2="51300" y2="38534"/>
                        <a14:foregroundMark x1="49882" y1="23641" x2="49882" y2="23641"/>
                        <a14:foregroundMark x1="52719" y1="40426" x2="52719" y2="40426"/>
                        <a14:foregroundMark x1="43262" y1="40426" x2="43262" y2="40426"/>
                        <a14:foregroundMark x1="56028" y1="34752" x2="56028" y2="34752"/>
                        <a14:foregroundMark x1="50591" y1="36170" x2="50591" y2="36170"/>
                        <a14:foregroundMark x1="22931" y1="10638" x2="22931" y2="10638"/>
                        <a14:foregroundMark x1="4728" y1="31442" x2="4728" y2="31442"/>
                        <a14:foregroundMark x1="1891" y1="62884" x2="1891" y2="62884"/>
                        <a14:foregroundMark x1="29314" y1="94799" x2="29314" y2="94799"/>
                        <a14:foregroundMark x1="48936" y1="98818" x2="48936" y2="98818"/>
                        <a14:foregroundMark x1="93853" y1="71158" x2="93853" y2="71158"/>
                        <a14:foregroundMark x1="98582" y1="59811" x2="98582" y2="59811"/>
                        <a14:foregroundMark x1="69267" y1="4965" x2="69267" y2="4965"/>
                        <a14:foregroundMark x1="64303" y1="3546" x2="64303" y2="3546"/>
                        <a14:foregroundMark x1="65957" y1="12293" x2="65957" y2="12293"/>
                        <a14:foregroundMark x1="50355" y1="22459" x2="50355" y2="22459"/>
                        <a14:foregroundMark x1="41608" y1="10165" x2="41608" y2="10165"/>
                        <a14:foregroundMark x1="41608" y1="8747" x2="41608" y2="8747"/>
                        <a14:foregroundMark x1="41135" y1="12293" x2="41135" y2="12530"/>
                        <a14:foregroundMark x1="33097" y1="14421" x2="33097" y2="14421"/>
                        <a14:foregroundMark x1="28842" y1="15839" x2="28842" y2="16076"/>
                        <a14:foregroundMark x1="23168" y1="21986" x2="23168" y2="21986"/>
                        <a14:foregroundMark x1="21513" y1="21040" x2="21513" y2="21040"/>
                        <a14:foregroundMark x1="21513" y1="23877" x2="21513" y2="24113"/>
                        <a14:foregroundMark x1="21277" y1="21277" x2="21277" y2="21040"/>
                        <a14:foregroundMark x1="18913" y1="25532" x2="18913" y2="25532"/>
                        <a14:foregroundMark x1="16076" y1="24586" x2="16076" y2="24586"/>
                        <a14:foregroundMark x1="14657" y1="32151" x2="14657" y2="32151"/>
                        <a14:foregroundMark x1="10638" y1="35934" x2="10638" y2="35934"/>
                        <a14:foregroundMark x1="12766" y1="40898" x2="12766" y2="40898"/>
                        <a14:foregroundMark x1="10402" y1="49645" x2="10402" y2="49645"/>
                        <a14:foregroundMark x1="11111" y1="47281" x2="11111" y2="47281"/>
                        <a14:foregroundMark x1="12293" y1="50591" x2="12293" y2="50591"/>
                        <a14:foregroundMark x1="10165" y1="52482" x2="10165" y2="52482"/>
                        <a14:foregroundMark x1="47045" y1="11584" x2="47045" y2="11584"/>
                        <a14:foregroundMark x1="45863" y1="9220" x2="45863" y2="9220"/>
                        <a14:foregroundMark x1="53428" y1="8274" x2="53664" y2="8274"/>
                        <a14:foregroundMark x1="74468" y1="14421" x2="74468" y2="14421"/>
                        <a14:foregroundMark x1="72813" y1="20095" x2="72813" y2="20095"/>
                        <a14:foregroundMark x1="70922" y1="16785" x2="70922" y2="16785"/>
                        <a14:foregroundMark x1="79433" y1="21277" x2="79433" y2="21277"/>
                        <a14:foregroundMark x1="79196" y1="19622" x2="79196" y2="19622"/>
                        <a14:foregroundMark x1="50827" y1="26005" x2="50827" y2="26005"/>
                        <a14:foregroundMark x1="82742" y1="25296" x2="82742" y2="25296"/>
                        <a14:foregroundMark x1="84634" y1="30024" x2="84634" y2="30024"/>
                        <a14:foregroundMark x1="88180" y1="36643" x2="88180" y2="36643"/>
                        <a14:foregroundMark x1="90780" y1="44681" x2="90780" y2="44681"/>
                        <a14:foregroundMark x1="90780" y1="51773" x2="90780" y2="51773"/>
                        <a14:foregroundMark x1="88889" y1="50827" x2="88889" y2="50827"/>
                        <a14:foregroundMark x1="87470" y1="50118" x2="87470" y2="50118"/>
                        <a14:foregroundMark x1="84161" y1="12766" x2="84161" y2="12766"/>
                        <a14:foregroundMark x1="79669" y1="10875" x2="79669" y2="10875"/>
                      </a14:backgroundRemoval>
                    </a14:imgEffect>
                  </a14:imgLayer>
                </a14:imgProps>
              </a:ext>
              <a:ext uri="{28A0092B-C50C-407E-A947-70E740481C1C}">
                <a14:useLocalDpi xmlns:a14="http://schemas.microsoft.com/office/drawing/2010/main" val="0"/>
              </a:ext>
            </a:extLst>
          </a:blip>
          <a:stretch>
            <a:fillRect/>
          </a:stretch>
        </p:blipFill>
        <p:spPr>
          <a:xfrm>
            <a:off x="4288759" y="1828800"/>
            <a:ext cx="4736787" cy="4736787"/>
          </a:xfrm>
          <a:prstGeom prst="rect">
            <a:avLst/>
          </a:prstGeom>
        </p:spPr>
      </p:pic>
    </p:spTree>
    <p:extLst>
      <p:ext uri="{BB962C8B-B14F-4D97-AF65-F5344CB8AC3E}">
        <p14:creationId xmlns:p14="http://schemas.microsoft.com/office/powerpoint/2010/main" val="275335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0" y="457200"/>
            <a:ext cx="9448800" cy="533400"/>
          </a:xfrm>
          <a:prstGeom prst="rect">
            <a:avLst/>
          </a:prstGeom>
        </p:spPr>
        <p:txBody>
          <a:bodyPr vert="horz" lIns="68580" tIns="34290" rIns="68580" bIns="3429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defTabSz="257175" fontAlgn="auto">
              <a:spcAft>
                <a:spcPts val="0"/>
              </a:spcAft>
            </a:pPr>
            <a:r>
              <a:rPr lang="en-US" sz="5000" b="1" dirty="0">
                <a:solidFill>
                  <a:srgbClr val="003087"/>
                </a:solidFill>
              </a:rPr>
              <a:t>Business Case for Worksite Lactation Support</a:t>
            </a:r>
          </a:p>
        </p:txBody>
      </p:sp>
      <p:sp>
        <p:nvSpPr>
          <p:cNvPr id="6" name="Content Placeholder 5"/>
          <p:cNvSpPr>
            <a:spLocks noGrp="1"/>
          </p:cNvSpPr>
          <p:nvPr>
            <p:ph sz="half" idx="1"/>
          </p:nvPr>
        </p:nvSpPr>
        <p:spPr>
          <a:xfrm>
            <a:off x="2512695" y="1997903"/>
            <a:ext cx="5728452" cy="3394472"/>
          </a:xfrm>
        </p:spPr>
        <p:txBody>
          <a:bodyPr>
            <a:normAutofit fontScale="77500" lnSpcReduction="20000"/>
          </a:bodyPr>
          <a:lstStyle/>
          <a:p>
            <a:pPr marL="0" indent="0" fontAlgn="base">
              <a:lnSpc>
                <a:spcPct val="120000"/>
              </a:lnSpc>
              <a:spcBef>
                <a:spcPts val="0"/>
              </a:spcBef>
              <a:buClr>
                <a:srgbClr val="800000"/>
              </a:buClr>
              <a:buSzPct val="135000"/>
              <a:buNone/>
            </a:pPr>
            <a:r>
              <a:rPr lang="en-US" altLang="en-US" sz="2800" b="1" dirty="0">
                <a:sym typeface="Wingdings" panose="05000000000000000000" pitchFamily="2" charset="2"/>
              </a:rPr>
              <a:t>Work-Life Benefits: </a:t>
            </a:r>
          </a:p>
          <a:p>
            <a:pPr fontAlgn="base">
              <a:lnSpc>
                <a:spcPct val="120000"/>
              </a:lnSpc>
              <a:spcBef>
                <a:spcPts val="0"/>
              </a:spcBef>
              <a:buClr>
                <a:srgbClr val="800000"/>
              </a:buClr>
              <a:buSzPct val="135000"/>
              <a:buFont typeface="Arial" panose="020B0604020202020204" pitchFamily="34" charset="0"/>
              <a:buChar char="•"/>
            </a:pPr>
            <a:r>
              <a:rPr lang="en-US" altLang="en-US" sz="2600" b="1" dirty="0">
                <a:sym typeface="Wingdings" panose="05000000000000000000" pitchFamily="2" charset="2"/>
              </a:rPr>
              <a:t>↑</a:t>
            </a:r>
            <a:r>
              <a:rPr lang="en-US" altLang="en-US" sz="2100" dirty="0">
                <a:sym typeface="Wingdings" panose="05000000000000000000" pitchFamily="2" charset="2"/>
              </a:rPr>
              <a:t> postpartum </a:t>
            </a:r>
            <a:r>
              <a:rPr lang="en-US" altLang="en-US" sz="2100" b="1" dirty="0">
                <a:sym typeface="Wingdings" panose="05000000000000000000" pitchFamily="2" charset="2"/>
              </a:rPr>
              <a:t>return-to-work</a:t>
            </a:r>
          </a:p>
          <a:p>
            <a:pPr fontAlgn="base">
              <a:lnSpc>
                <a:spcPct val="120000"/>
              </a:lnSpc>
              <a:spcBef>
                <a:spcPts val="0"/>
              </a:spcBef>
              <a:buClr>
                <a:srgbClr val="800000"/>
              </a:buClr>
              <a:buSzPct val="135000"/>
              <a:buFont typeface="Arial" panose="020B0604020202020204" pitchFamily="34" charset="0"/>
              <a:buChar char="•"/>
            </a:pPr>
            <a:r>
              <a:rPr lang="en-US" altLang="en-US" sz="2100" b="1" dirty="0">
                <a:sym typeface="Wingdings" panose="05000000000000000000" pitchFamily="2" charset="2"/>
              </a:rPr>
              <a:t>Reduced turnover</a:t>
            </a:r>
          </a:p>
          <a:p>
            <a:pPr fontAlgn="base">
              <a:lnSpc>
                <a:spcPct val="120000"/>
              </a:lnSpc>
              <a:spcBef>
                <a:spcPts val="0"/>
              </a:spcBef>
              <a:buClr>
                <a:srgbClr val="800000"/>
              </a:buClr>
              <a:buSzPct val="135000"/>
              <a:buFont typeface="Arial" panose="020B0604020202020204" pitchFamily="34" charset="0"/>
              <a:buChar char="•"/>
            </a:pPr>
            <a:r>
              <a:rPr lang="en-US" altLang="en-US" sz="2100" b="1" dirty="0">
                <a:sym typeface="Wingdings" panose="05000000000000000000" pitchFamily="2" charset="2"/>
              </a:rPr>
              <a:t>Increased ability to focus on job </a:t>
            </a:r>
            <a:r>
              <a:rPr lang="en-US" altLang="en-US" sz="2100" dirty="0">
                <a:sym typeface="Wingdings" panose="05000000000000000000" pitchFamily="2" charset="2"/>
              </a:rPr>
              <a:t>responsibilities</a:t>
            </a:r>
            <a:endParaRPr lang="en-US" altLang="en-US" sz="2100" b="1" dirty="0">
              <a:sym typeface="Wingdings" panose="05000000000000000000" pitchFamily="2" charset="2"/>
            </a:endParaRPr>
          </a:p>
          <a:p>
            <a:pPr fontAlgn="base">
              <a:lnSpc>
                <a:spcPct val="120000"/>
              </a:lnSpc>
              <a:spcBef>
                <a:spcPts val="0"/>
              </a:spcBef>
              <a:buClr>
                <a:srgbClr val="800000"/>
              </a:buClr>
              <a:buSzPct val="135000"/>
              <a:buFont typeface="Arial" panose="020B0604020202020204" pitchFamily="34" charset="0"/>
              <a:buChar char="•"/>
            </a:pPr>
            <a:r>
              <a:rPr lang="en-US" altLang="en-US" sz="2100" dirty="0">
                <a:sym typeface="Wingdings" panose="05000000000000000000" pitchFamily="2" charset="2"/>
              </a:rPr>
              <a:t>Greater sense of </a:t>
            </a:r>
            <a:r>
              <a:rPr lang="en-US" altLang="en-US" sz="2100" b="1" dirty="0">
                <a:sym typeface="Wingdings" panose="05000000000000000000" pitchFamily="2" charset="2"/>
              </a:rPr>
              <a:t>work-life balance</a:t>
            </a:r>
          </a:p>
          <a:p>
            <a:pPr fontAlgn="base">
              <a:lnSpc>
                <a:spcPct val="120000"/>
              </a:lnSpc>
              <a:spcBef>
                <a:spcPts val="0"/>
              </a:spcBef>
              <a:buClr>
                <a:srgbClr val="800000"/>
              </a:buClr>
              <a:buSzPct val="135000"/>
              <a:buFont typeface="Arial" panose="020B0604020202020204" pitchFamily="34" charset="0"/>
              <a:buChar char="•"/>
            </a:pPr>
            <a:r>
              <a:rPr lang="en-US" altLang="en-US" sz="2100" dirty="0">
                <a:sym typeface="Wingdings" panose="05000000000000000000" pitchFamily="2" charset="2"/>
              </a:rPr>
              <a:t>Higher job satisfaction and </a:t>
            </a:r>
            <a:r>
              <a:rPr lang="en-US" altLang="en-US" sz="2100" b="1" dirty="0">
                <a:sym typeface="Wingdings" panose="05000000000000000000" pitchFamily="2" charset="2"/>
              </a:rPr>
              <a:t>increased loyalty</a:t>
            </a:r>
            <a:br>
              <a:rPr lang="en-US" altLang="en-US" sz="2100" b="1" dirty="0">
                <a:sym typeface="Wingdings" panose="05000000000000000000" pitchFamily="2" charset="2"/>
              </a:rPr>
            </a:br>
            <a:endParaRPr lang="en-US" altLang="en-US" sz="2100" b="1" dirty="0">
              <a:sym typeface="Wingdings" panose="05000000000000000000" pitchFamily="2" charset="2"/>
            </a:endParaRPr>
          </a:p>
          <a:p>
            <a:pPr marL="0" indent="0" fontAlgn="base">
              <a:lnSpc>
                <a:spcPct val="120000"/>
              </a:lnSpc>
              <a:spcBef>
                <a:spcPts val="0"/>
              </a:spcBef>
              <a:buClr>
                <a:srgbClr val="800000"/>
              </a:buClr>
              <a:buSzPct val="135000"/>
              <a:buNone/>
            </a:pPr>
            <a:r>
              <a:rPr lang="en-US" altLang="en-US" sz="2800" b="1" dirty="0">
                <a:sym typeface="Wingdings" panose="05000000000000000000" pitchFamily="2" charset="2"/>
              </a:rPr>
              <a:t>Health Benefits: </a:t>
            </a:r>
          </a:p>
          <a:p>
            <a:pPr fontAlgn="base">
              <a:lnSpc>
                <a:spcPct val="120000"/>
              </a:lnSpc>
              <a:spcBef>
                <a:spcPts val="0"/>
              </a:spcBef>
              <a:buClr>
                <a:srgbClr val="800000"/>
              </a:buClr>
              <a:buSzPct val="135000"/>
              <a:buFont typeface="Arial" panose="020B0604020202020204" pitchFamily="34" charset="0"/>
              <a:buChar char="•"/>
            </a:pPr>
            <a:r>
              <a:rPr lang="en-US" altLang="en-US" sz="2100" dirty="0"/>
              <a:t>Fewer/less severe childhood illnesses &amp; </a:t>
            </a:r>
            <a:r>
              <a:rPr lang="en-US" altLang="en-US" sz="3000" b="1" dirty="0"/>
              <a:t>↓</a:t>
            </a:r>
            <a:r>
              <a:rPr lang="en-US" altLang="en-US" sz="2100" b="1" dirty="0"/>
              <a:t> costs</a:t>
            </a:r>
          </a:p>
          <a:p>
            <a:pPr fontAlgn="base">
              <a:lnSpc>
                <a:spcPct val="120000"/>
              </a:lnSpc>
              <a:spcBef>
                <a:spcPts val="0"/>
              </a:spcBef>
              <a:buClr>
                <a:srgbClr val="800000"/>
              </a:buClr>
              <a:buSzPct val="135000"/>
              <a:buFont typeface="Arial" panose="020B0604020202020204" pitchFamily="34" charset="0"/>
              <a:buChar char="•"/>
            </a:pPr>
            <a:r>
              <a:rPr lang="en-US" altLang="en-US" sz="2100" dirty="0"/>
              <a:t>Fewer </a:t>
            </a:r>
            <a:r>
              <a:rPr lang="en-US" altLang="en-US" sz="2100" b="1" dirty="0"/>
              <a:t>absences</a:t>
            </a:r>
            <a:r>
              <a:rPr lang="en-US" altLang="en-US" sz="2100" dirty="0"/>
              <a:t> of mothers </a:t>
            </a:r>
            <a:r>
              <a:rPr lang="en-US" altLang="en-US" sz="2100" u="sng" dirty="0"/>
              <a:t>and</a:t>
            </a:r>
            <a:r>
              <a:rPr lang="en-US" altLang="en-US" sz="2100" dirty="0"/>
              <a:t> fathers</a:t>
            </a:r>
            <a:endParaRPr lang="en-US" sz="2100" dirty="0"/>
          </a:p>
        </p:txBody>
      </p:sp>
      <p:sp>
        <p:nvSpPr>
          <p:cNvPr id="7" name="TextBox 6"/>
          <p:cNvSpPr txBox="1"/>
          <p:nvPr/>
        </p:nvSpPr>
        <p:spPr>
          <a:xfrm>
            <a:off x="2318426" y="6030346"/>
            <a:ext cx="6019800" cy="738664"/>
          </a:xfrm>
          <a:prstGeom prst="rect">
            <a:avLst/>
          </a:prstGeom>
          <a:noFill/>
        </p:spPr>
        <p:txBody>
          <a:bodyPr wrap="square" rtlCol="0">
            <a:spAutoFit/>
          </a:bodyPr>
          <a:lstStyle/>
          <a:p>
            <a:pPr defTabSz="685800" eaLnBrk="1" fontAlgn="auto" hangingPunct="1">
              <a:spcBef>
                <a:spcPts val="0"/>
              </a:spcBef>
              <a:spcAft>
                <a:spcPts val="0"/>
              </a:spcAft>
            </a:pPr>
            <a:r>
              <a:rPr lang="en-US" sz="1400" dirty="0">
                <a:solidFill>
                  <a:schemeClr val="tx1"/>
                </a:solidFill>
                <a:latin typeface="+mn-lt"/>
                <a:ea typeface="MS PGothic" panose="020B0600070205080204" pitchFamily="34" charset="-128"/>
              </a:rPr>
              <a:t>Source: U.S. Department of Health and Human Services, Health Resources and Services Administration (HRSA), Maternal and Child Health Bureau , Business Case for Breastfeeding, 2008.</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9" y="2965048"/>
            <a:ext cx="2467940" cy="1643840"/>
          </a:xfrm>
          <a:prstGeom prst="rect">
            <a:avLst/>
          </a:prstGeom>
          <a:ln w="317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495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0" y="2114551"/>
            <a:ext cx="6343650" cy="3717393"/>
          </a:xfrm>
        </p:spPr>
        <p:txBody>
          <a:bodyPr>
            <a:noAutofit/>
          </a:bodyPr>
          <a:lstStyle/>
          <a:p>
            <a:pPr>
              <a:spcBef>
                <a:spcPts val="450"/>
              </a:spcBef>
              <a:spcAft>
                <a:spcPts val="1350"/>
              </a:spcAft>
              <a:buSzPct val="108000"/>
            </a:pPr>
            <a:br>
              <a:rPr lang="en-US" altLang="en-US" sz="2400" dirty="0">
                <a:solidFill>
                  <a:srgbClr val="000000"/>
                </a:solidFill>
                <a:sym typeface="Wingdings" panose="05000000000000000000" pitchFamily="2" charset="2"/>
              </a:rPr>
            </a:br>
            <a:br>
              <a:rPr lang="en-US" altLang="en-US" sz="2400" dirty="0">
                <a:solidFill>
                  <a:srgbClr val="000000"/>
                </a:solidFill>
              </a:rPr>
            </a:br>
            <a:endParaRPr lang="en-US" altLang="en-US" sz="2400" dirty="0">
              <a:solidFill>
                <a:srgbClr val="000000"/>
              </a:solidFill>
            </a:endParaRPr>
          </a:p>
        </p:txBody>
      </p:sp>
      <p:sp>
        <p:nvSpPr>
          <p:cNvPr id="4" name="Title 1"/>
          <p:cNvSpPr txBox="1">
            <a:spLocks/>
          </p:cNvSpPr>
          <p:nvPr/>
        </p:nvSpPr>
        <p:spPr>
          <a:xfrm>
            <a:off x="2016318" y="733223"/>
            <a:ext cx="8686800" cy="642938"/>
          </a:xfrm>
          <a:prstGeom prst="rect">
            <a:avLst/>
          </a:prstGeom>
        </p:spPr>
        <p:txBody>
          <a:bodyPr vert="horz" lIns="68580" tIns="34290" rIns="68580" bIns="3429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defTabSz="257175" fontAlgn="auto">
              <a:spcAft>
                <a:spcPts val="0"/>
              </a:spcAft>
            </a:pPr>
            <a:r>
              <a:rPr lang="en-US" sz="5000" b="1" dirty="0">
                <a:solidFill>
                  <a:srgbClr val="003087"/>
                </a:solidFill>
              </a:rPr>
              <a:t>What are lactation breaks?</a:t>
            </a:r>
          </a:p>
        </p:txBody>
      </p:sp>
      <p:pic>
        <p:nvPicPr>
          <p:cNvPr id="28" name="Picture 27" descr="tv5009_3947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360" y="1651039"/>
            <a:ext cx="6948717" cy="5211538"/>
          </a:xfrm>
          <a:prstGeom prst="rect">
            <a:avLst/>
          </a:prstGeom>
        </p:spPr>
      </p:pic>
      <p:sp>
        <p:nvSpPr>
          <p:cNvPr id="29" name="Content Placeholder 2"/>
          <p:cNvSpPr>
            <a:spLocks noGrp="1"/>
          </p:cNvSpPr>
          <p:nvPr>
            <p:ph sz="half" idx="1"/>
          </p:nvPr>
        </p:nvSpPr>
        <p:spPr>
          <a:xfrm>
            <a:off x="4953326" y="1818798"/>
            <a:ext cx="4335587" cy="3664229"/>
          </a:xfrm>
        </p:spPr>
        <p:txBody>
          <a:bodyPr>
            <a:normAutofit/>
          </a:bodyPr>
          <a:lstStyle/>
          <a:p>
            <a:pPr marL="0" indent="0">
              <a:spcBef>
                <a:spcPts val="0"/>
              </a:spcBef>
              <a:buNone/>
              <a:defRPr/>
            </a:pPr>
            <a:r>
              <a:rPr lang="en-US" sz="2000" b="1" dirty="0">
                <a:solidFill>
                  <a:schemeClr val="accent2">
                    <a:lumMod val="50000"/>
                  </a:schemeClr>
                </a:solidFill>
              </a:rPr>
              <a:t>Definition:</a:t>
            </a:r>
            <a:r>
              <a:rPr lang="en-US" sz="2000" dirty="0">
                <a:solidFill>
                  <a:schemeClr val="accent2">
                    <a:lumMod val="50000"/>
                  </a:schemeClr>
                </a:solidFill>
              </a:rPr>
              <a:t> Basic arrangements that allow mothers to comfortably express and store breastmilk and maintain lactation when separated from their babies during the work day.</a:t>
            </a:r>
          </a:p>
          <a:p>
            <a:pPr marL="0" indent="0">
              <a:spcBef>
                <a:spcPts val="0"/>
              </a:spcBef>
              <a:buNone/>
              <a:defRPr/>
            </a:pPr>
            <a:endParaRPr lang="en-US" sz="2000" dirty="0"/>
          </a:p>
        </p:txBody>
      </p:sp>
    </p:spTree>
    <p:extLst>
      <p:ext uri="{BB962C8B-B14F-4D97-AF65-F5344CB8AC3E}">
        <p14:creationId xmlns:p14="http://schemas.microsoft.com/office/powerpoint/2010/main" val="1140073211"/>
      </p:ext>
    </p:extLst>
  </p:cSld>
  <p:clrMapOvr>
    <a:masterClrMapping/>
  </p:clrMapOvr>
</p:sld>
</file>

<file path=ppt/theme/theme1.xml><?xml version="1.0" encoding="utf-8"?>
<a:theme xmlns:a="http://schemas.openxmlformats.org/drawingml/2006/main" name="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Custom 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2.xml><?xml version="1.0" encoding="utf-8"?>
<a:theme xmlns:a="http://schemas.openxmlformats.org/drawingml/2006/main" name="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67EDC2A6-1984-4C10-B262-F99E274B697F}"/>
    </a:ext>
  </a:extLst>
</a:theme>
</file>

<file path=ppt/theme/theme3.xml><?xml version="1.0" encoding="utf-8"?>
<a:theme xmlns:a="http://schemas.openxmlformats.org/drawingml/2006/main" name="1_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67EDC2A6-1984-4C10-B262-F99E274B697F}"/>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11841</TotalTime>
  <Words>2615</Words>
  <Application>Microsoft Office PowerPoint</Application>
  <PresentationFormat>Widescreen</PresentationFormat>
  <Paragraphs>306</Paragraphs>
  <Slides>42</Slides>
  <Notes>21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Arial Black</vt:lpstr>
      <vt:lpstr>Calibri</vt:lpstr>
      <vt:lpstr>Courier New</vt:lpstr>
      <vt:lpstr>Franklin Gothic Book</vt:lpstr>
      <vt:lpstr>Helvetica</vt:lpstr>
      <vt:lpstr>Lucida Grande</vt:lpstr>
      <vt:lpstr>Rockwell</vt:lpstr>
      <vt:lpstr>Verdana</vt:lpstr>
      <vt:lpstr>Dark Room</vt:lpstr>
      <vt:lpstr>Bright Room</vt:lpstr>
      <vt:lpstr>1_Bright Room</vt:lpstr>
      <vt:lpstr>Getting off to the Right Start with the Texas-Mother Friendly Worksite Program </vt:lpstr>
      <vt:lpstr>Public Health Case for Worksite Lactation Support</vt:lpstr>
      <vt:lpstr>Breastfeeding Support:  The Public Health Case</vt:lpstr>
      <vt:lpstr>And could prevent an estimated</vt:lpstr>
      <vt:lpstr>Women Want to Breastfeed</vt:lpstr>
      <vt:lpstr>The Issue</vt:lpstr>
      <vt:lpstr>The Solution</vt:lpstr>
      <vt:lpstr>PowerPoint Presentation</vt:lpstr>
      <vt:lpstr>  </vt:lpstr>
      <vt:lpstr>  </vt:lpstr>
      <vt:lpstr>PowerPoint Presentation</vt:lpstr>
      <vt:lpstr>STEPS to Supporting Employees with Worksite Lactation</vt:lpstr>
      <vt:lpstr>Recommended Components</vt:lpstr>
      <vt:lpstr>Minimum Requirements</vt:lpstr>
      <vt:lpstr>Minimum Requirements</vt:lpstr>
      <vt:lpstr>Options for Place: Privacy for Milk Expression</vt:lpstr>
      <vt:lpstr>PowerPoint Presentation</vt:lpstr>
      <vt:lpstr>Permanent Space—Converted Closet</vt:lpstr>
      <vt:lpstr>Options for Place: Room Options</vt:lpstr>
      <vt:lpstr>Options for Place: Room Options</vt:lpstr>
      <vt:lpstr>Options for Place: Privacy for Milk Expression</vt:lpstr>
      <vt:lpstr>PowerPoint Presentation</vt:lpstr>
      <vt:lpstr>PowerPoint Presentation</vt:lpstr>
      <vt:lpstr>PowerPoint Presentation</vt:lpstr>
      <vt:lpstr>Breast Pump Equipment </vt:lpstr>
      <vt:lpstr>Options for Place: Milk Storage Options</vt:lpstr>
      <vt:lpstr>Hygienic Storage</vt:lpstr>
      <vt:lpstr>Mother- Friendly Worksite  Policy and Program Element               Time</vt:lpstr>
      <vt:lpstr>Options for Time:  Gradual Return to Work</vt:lpstr>
      <vt:lpstr>Options for Time:  Gradual Return to Work</vt:lpstr>
      <vt:lpstr>Options for Time: Time to Express Milk</vt:lpstr>
      <vt:lpstr>Options for Time:  Time to Express Milk</vt:lpstr>
      <vt:lpstr>Options for Education</vt:lpstr>
      <vt:lpstr>Options for Education </vt:lpstr>
      <vt:lpstr>PowerPoint Presentation</vt:lpstr>
      <vt:lpstr>PowerPoint Presentation</vt:lpstr>
      <vt:lpstr>Order Publications and Media</vt:lpstr>
      <vt:lpstr>Promoting the Program</vt:lpstr>
      <vt:lpstr>Options for Support: Managers</vt:lpstr>
      <vt:lpstr>Options for Support: Peers</vt:lpstr>
      <vt:lpstr>Best Practice Steps for Policy and Program Development</vt:lpstr>
      <vt:lpstr>Contact us to learn more! (903) 535-0020 ContactUs@netphd.org</vt:lpstr>
    </vt:vector>
  </TitlesOfParts>
  <Company>Employment Standards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 Time for Nursing Mothers Under the Fair Labor Standards Act</dc:title>
  <dc:subject>Break Time for Nursing Mothers Under the Fair Labor Standards Act</dc:subject>
  <dc:creator>US Department of Labor, Wage and Hour Division, Department of IT</dc:creator>
  <cp:keywords>dol, flsa, whd, Break, Time, Nursing, Mothers, Under, Fair, Labor, Standards, Act</cp:keywords>
  <cp:lastModifiedBy>Tecora Smith</cp:lastModifiedBy>
  <cp:revision>435</cp:revision>
  <dcterms:created xsi:type="dcterms:W3CDTF">2004-10-18T18:26:33Z</dcterms:created>
  <dcterms:modified xsi:type="dcterms:W3CDTF">2019-09-25T15:54:30Z</dcterms:modified>
</cp:coreProperties>
</file>